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57" r:id="rId3"/>
    <p:sldId id="258" r:id="rId4"/>
    <p:sldId id="262" r:id="rId5"/>
    <p:sldId id="260" r:id="rId6"/>
    <p:sldId id="261" r:id="rId7"/>
    <p:sldId id="264" r:id="rId8"/>
    <p:sldId id="263"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74"/>
  </p:normalViewPr>
  <p:slideViewPr>
    <p:cSldViewPr snapToGrid="0" snapToObjects="1">
      <p:cViewPr varScale="1">
        <p:scale>
          <a:sx n="124" d="100"/>
          <a:sy n="124" d="100"/>
        </p:scale>
        <p:origin x="89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7F5CFA-D5E3-2E41-9EE9-DB11B1E4E62A}" type="datetimeFigureOut">
              <a:rPr lang="en-US" smtClean="0"/>
              <a:t>2/15/22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9042CA-CA77-F840-B8EC-851D02AE73E7}" type="slidenum">
              <a:rPr lang="en-US" smtClean="0"/>
              <a:t>‹#›</a:t>
            </a:fld>
            <a:endParaRPr lang="en-US"/>
          </a:p>
        </p:txBody>
      </p:sp>
    </p:spTree>
    <p:extLst>
      <p:ext uri="{BB962C8B-B14F-4D97-AF65-F5344CB8AC3E}">
        <p14:creationId xmlns:p14="http://schemas.microsoft.com/office/powerpoint/2010/main" val="3780668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9042CA-CA77-F840-B8EC-851D02AE73E7}" type="slidenum">
              <a:rPr lang="en-US" smtClean="0"/>
              <a:t>2</a:t>
            </a:fld>
            <a:endParaRPr lang="en-US"/>
          </a:p>
        </p:txBody>
      </p:sp>
    </p:spTree>
    <p:extLst>
      <p:ext uri="{BB962C8B-B14F-4D97-AF65-F5344CB8AC3E}">
        <p14:creationId xmlns:p14="http://schemas.microsoft.com/office/powerpoint/2010/main" val="7006668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9042CA-CA77-F840-B8EC-851D02AE73E7}" type="slidenum">
              <a:rPr lang="en-US" smtClean="0"/>
              <a:t>11</a:t>
            </a:fld>
            <a:endParaRPr lang="en-US"/>
          </a:p>
        </p:txBody>
      </p:sp>
    </p:spTree>
    <p:extLst>
      <p:ext uri="{BB962C8B-B14F-4D97-AF65-F5344CB8AC3E}">
        <p14:creationId xmlns:p14="http://schemas.microsoft.com/office/powerpoint/2010/main" val="9850023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9042CA-CA77-F840-B8EC-851D02AE73E7}" type="slidenum">
              <a:rPr lang="en-US" smtClean="0"/>
              <a:t>12</a:t>
            </a:fld>
            <a:endParaRPr lang="en-US"/>
          </a:p>
        </p:txBody>
      </p:sp>
    </p:spTree>
    <p:extLst>
      <p:ext uri="{BB962C8B-B14F-4D97-AF65-F5344CB8AC3E}">
        <p14:creationId xmlns:p14="http://schemas.microsoft.com/office/powerpoint/2010/main" val="40345412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9042CA-CA77-F840-B8EC-851D02AE73E7}" type="slidenum">
              <a:rPr lang="en-US" smtClean="0"/>
              <a:t>13</a:t>
            </a:fld>
            <a:endParaRPr lang="en-US"/>
          </a:p>
        </p:txBody>
      </p:sp>
    </p:spTree>
    <p:extLst>
      <p:ext uri="{BB962C8B-B14F-4D97-AF65-F5344CB8AC3E}">
        <p14:creationId xmlns:p14="http://schemas.microsoft.com/office/powerpoint/2010/main" val="15511283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9042CA-CA77-F840-B8EC-851D02AE73E7}" type="slidenum">
              <a:rPr lang="en-US" smtClean="0"/>
              <a:t>14</a:t>
            </a:fld>
            <a:endParaRPr lang="en-US"/>
          </a:p>
        </p:txBody>
      </p:sp>
    </p:spTree>
    <p:extLst>
      <p:ext uri="{BB962C8B-B14F-4D97-AF65-F5344CB8AC3E}">
        <p14:creationId xmlns:p14="http://schemas.microsoft.com/office/powerpoint/2010/main" val="8200562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9042CA-CA77-F840-B8EC-851D02AE73E7}" type="slidenum">
              <a:rPr lang="en-US" smtClean="0"/>
              <a:t>15</a:t>
            </a:fld>
            <a:endParaRPr lang="en-US"/>
          </a:p>
        </p:txBody>
      </p:sp>
    </p:spTree>
    <p:extLst>
      <p:ext uri="{BB962C8B-B14F-4D97-AF65-F5344CB8AC3E}">
        <p14:creationId xmlns:p14="http://schemas.microsoft.com/office/powerpoint/2010/main" val="17294348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9042CA-CA77-F840-B8EC-851D02AE73E7}" type="slidenum">
              <a:rPr lang="en-US" smtClean="0"/>
              <a:t>16</a:t>
            </a:fld>
            <a:endParaRPr lang="en-US"/>
          </a:p>
        </p:txBody>
      </p:sp>
    </p:spTree>
    <p:extLst>
      <p:ext uri="{BB962C8B-B14F-4D97-AF65-F5344CB8AC3E}">
        <p14:creationId xmlns:p14="http://schemas.microsoft.com/office/powerpoint/2010/main" val="3094606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9042CA-CA77-F840-B8EC-851D02AE73E7}" type="slidenum">
              <a:rPr lang="en-US" smtClean="0"/>
              <a:t>3</a:t>
            </a:fld>
            <a:endParaRPr lang="en-US"/>
          </a:p>
        </p:txBody>
      </p:sp>
    </p:spTree>
    <p:extLst>
      <p:ext uri="{BB962C8B-B14F-4D97-AF65-F5344CB8AC3E}">
        <p14:creationId xmlns:p14="http://schemas.microsoft.com/office/powerpoint/2010/main" val="3147605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9042CA-CA77-F840-B8EC-851D02AE73E7}" type="slidenum">
              <a:rPr lang="en-US" smtClean="0"/>
              <a:t>4</a:t>
            </a:fld>
            <a:endParaRPr lang="en-US"/>
          </a:p>
        </p:txBody>
      </p:sp>
    </p:spTree>
    <p:extLst>
      <p:ext uri="{BB962C8B-B14F-4D97-AF65-F5344CB8AC3E}">
        <p14:creationId xmlns:p14="http://schemas.microsoft.com/office/powerpoint/2010/main" val="3812114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9042CA-CA77-F840-B8EC-851D02AE73E7}" type="slidenum">
              <a:rPr lang="en-US" smtClean="0"/>
              <a:t>5</a:t>
            </a:fld>
            <a:endParaRPr lang="en-US"/>
          </a:p>
        </p:txBody>
      </p:sp>
    </p:spTree>
    <p:extLst>
      <p:ext uri="{BB962C8B-B14F-4D97-AF65-F5344CB8AC3E}">
        <p14:creationId xmlns:p14="http://schemas.microsoft.com/office/powerpoint/2010/main" val="7656074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9042CA-CA77-F840-B8EC-851D02AE73E7}" type="slidenum">
              <a:rPr lang="en-US" smtClean="0"/>
              <a:t>6</a:t>
            </a:fld>
            <a:endParaRPr lang="en-US"/>
          </a:p>
        </p:txBody>
      </p:sp>
    </p:spTree>
    <p:extLst>
      <p:ext uri="{BB962C8B-B14F-4D97-AF65-F5344CB8AC3E}">
        <p14:creationId xmlns:p14="http://schemas.microsoft.com/office/powerpoint/2010/main" val="11603859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9042CA-CA77-F840-B8EC-851D02AE73E7}" type="slidenum">
              <a:rPr lang="en-US" smtClean="0"/>
              <a:t>7</a:t>
            </a:fld>
            <a:endParaRPr lang="en-US"/>
          </a:p>
        </p:txBody>
      </p:sp>
    </p:spTree>
    <p:extLst>
      <p:ext uri="{BB962C8B-B14F-4D97-AF65-F5344CB8AC3E}">
        <p14:creationId xmlns:p14="http://schemas.microsoft.com/office/powerpoint/2010/main" val="12406724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9042CA-CA77-F840-B8EC-851D02AE73E7}" type="slidenum">
              <a:rPr lang="en-US" smtClean="0"/>
              <a:t>8</a:t>
            </a:fld>
            <a:endParaRPr lang="en-US"/>
          </a:p>
        </p:txBody>
      </p:sp>
    </p:spTree>
    <p:extLst>
      <p:ext uri="{BB962C8B-B14F-4D97-AF65-F5344CB8AC3E}">
        <p14:creationId xmlns:p14="http://schemas.microsoft.com/office/powerpoint/2010/main" val="39786892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9042CA-CA77-F840-B8EC-851D02AE73E7}" type="slidenum">
              <a:rPr lang="en-US" smtClean="0"/>
              <a:t>9</a:t>
            </a:fld>
            <a:endParaRPr lang="en-US"/>
          </a:p>
        </p:txBody>
      </p:sp>
    </p:spTree>
    <p:extLst>
      <p:ext uri="{BB962C8B-B14F-4D97-AF65-F5344CB8AC3E}">
        <p14:creationId xmlns:p14="http://schemas.microsoft.com/office/powerpoint/2010/main" val="25673999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9042CA-CA77-F840-B8EC-851D02AE73E7}" type="slidenum">
              <a:rPr lang="en-US" smtClean="0"/>
              <a:t>10</a:t>
            </a:fld>
            <a:endParaRPr lang="en-US"/>
          </a:p>
        </p:txBody>
      </p:sp>
    </p:spTree>
    <p:extLst>
      <p:ext uri="{BB962C8B-B14F-4D97-AF65-F5344CB8AC3E}">
        <p14:creationId xmlns:p14="http://schemas.microsoft.com/office/powerpoint/2010/main" val="608113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1011C-41B5-2A42-BDF7-9DC63FEBD9A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CDAF005-F380-EE4C-AE1C-807A982F9A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9961792-A8E4-E440-8565-868509A0A6D8}"/>
              </a:ext>
            </a:extLst>
          </p:cNvPr>
          <p:cNvSpPr>
            <a:spLocks noGrp="1"/>
          </p:cNvSpPr>
          <p:nvPr>
            <p:ph type="dt" sz="half" idx="10"/>
          </p:nvPr>
        </p:nvSpPr>
        <p:spPr/>
        <p:txBody>
          <a:bodyPr/>
          <a:lstStyle/>
          <a:p>
            <a:fld id="{28A16552-F404-FE4C-A665-C4DFDA20F5E8}" type="datetimeFigureOut">
              <a:rPr lang="en-US" smtClean="0"/>
              <a:t>2/15/22</a:t>
            </a:fld>
            <a:endParaRPr lang="en-US"/>
          </a:p>
        </p:txBody>
      </p:sp>
      <p:sp>
        <p:nvSpPr>
          <p:cNvPr id="5" name="Footer Placeholder 4">
            <a:extLst>
              <a:ext uri="{FF2B5EF4-FFF2-40B4-BE49-F238E27FC236}">
                <a16:creationId xmlns:a16="http://schemas.microsoft.com/office/drawing/2014/main" id="{7C374002-0BF7-784A-8722-00C5F143CF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CC31D2-DEC9-4E4F-886A-1043F5632C4A}"/>
              </a:ext>
            </a:extLst>
          </p:cNvPr>
          <p:cNvSpPr>
            <a:spLocks noGrp="1"/>
          </p:cNvSpPr>
          <p:nvPr>
            <p:ph type="sldNum" sz="quarter" idx="12"/>
          </p:nvPr>
        </p:nvSpPr>
        <p:spPr/>
        <p:txBody>
          <a:bodyPr/>
          <a:lstStyle/>
          <a:p>
            <a:fld id="{57B1C43C-56F4-1443-BBE6-B850438A1FBB}" type="slidenum">
              <a:rPr lang="en-US" smtClean="0"/>
              <a:t>‹#›</a:t>
            </a:fld>
            <a:endParaRPr lang="en-US"/>
          </a:p>
        </p:txBody>
      </p:sp>
    </p:spTree>
    <p:extLst>
      <p:ext uri="{BB962C8B-B14F-4D97-AF65-F5344CB8AC3E}">
        <p14:creationId xmlns:p14="http://schemas.microsoft.com/office/powerpoint/2010/main" val="3363152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8DD13-944A-234E-A4AC-C436A8A0526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2EF7710-023E-CF47-A3FB-46D2BC41FF3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1EAF4F-8FB1-CC45-88F6-9ED55CC2E0E7}"/>
              </a:ext>
            </a:extLst>
          </p:cNvPr>
          <p:cNvSpPr>
            <a:spLocks noGrp="1"/>
          </p:cNvSpPr>
          <p:nvPr>
            <p:ph type="dt" sz="half" idx="10"/>
          </p:nvPr>
        </p:nvSpPr>
        <p:spPr/>
        <p:txBody>
          <a:bodyPr/>
          <a:lstStyle/>
          <a:p>
            <a:fld id="{28A16552-F404-FE4C-A665-C4DFDA20F5E8}" type="datetimeFigureOut">
              <a:rPr lang="en-US" smtClean="0"/>
              <a:t>2/15/22</a:t>
            </a:fld>
            <a:endParaRPr lang="en-US"/>
          </a:p>
        </p:txBody>
      </p:sp>
      <p:sp>
        <p:nvSpPr>
          <p:cNvPr id="5" name="Footer Placeholder 4">
            <a:extLst>
              <a:ext uri="{FF2B5EF4-FFF2-40B4-BE49-F238E27FC236}">
                <a16:creationId xmlns:a16="http://schemas.microsoft.com/office/drawing/2014/main" id="{83302714-5D29-C94D-BB6E-F0761727F6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17E493-3F95-D14A-8C9C-B1533690755D}"/>
              </a:ext>
            </a:extLst>
          </p:cNvPr>
          <p:cNvSpPr>
            <a:spLocks noGrp="1"/>
          </p:cNvSpPr>
          <p:nvPr>
            <p:ph type="sldNum" sz="quarter" idx="12"/>
          </p:nvPr>
        </p:nvSpPr>
        <p:spPr/>
        <p:txBody>
          <a:bodyPr/>
          <a:lstStyle/>
          <a:p>
            <a:fld id="{57B1C43C-56F4-1443-BBE6-B850438A1FBB}" type="slidenum">
              <a:rPr lang="en-US" smtClean="0"/>
              <a:t>‹#›</a:t>
            </a:fld>
            <a:endParaRPr lang="en-US"/>
          </a:p>
        </p:txBody>
      </p:sp>
    </p:spTree>
    <p:extLst>
      <p:ext uri="{BB962C8B-B14F-4D97-AF65-F5344CB8AC3E}">
        <p14:creationId xmlns:p14="http://schemas.microsoft.com/office/powerpoint/2010/main" val="2154863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D6DE9E2-749E-E44A-8F1C-37170A68DB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352BF99-9CD3-424D-ADE8-ECF449D5665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E3C138-0CA2-484D-A330-C867B3B6372E}"/>
              </a:ext>
            </a:extLst>
          </p:cNvPr>
          <p:cNvSpPr>
            <a:spLocks noGrp="1"/>
          </p:cNvSpPr>
          <p:nvPr>
            <p:ph type="dt" sz="half" idx="10"/>
          </p:nvPr>
        </p:nvSpPr>
        <p:spPr/>
        <p:txBody>
          <a:bodyPr/>
          <a:lstStyle/>
          <a:p>
            <a:fld id="{28A16552-F404-FE4C-A665-C4DFDA20F5E8}" type="datetimeFigureOut">
              <a:rPr lang="en-US" smtClean="0"/>
              <a:t>2/15/22</a:t>
            </a:fld>
            <a:endParaRPr lang="en-US"/>
          </a:p>
        </p:txBody>
      </p:sp>
      <p:sp>
        <p:nvSpPr>
          <p:cNvPr id="5" name="Footer Placeholder 4">
            <a:extLst>
              <a:ext uri="{FF2B5EF4-FFF2-40B4-BE49-F238E27FC236}">
                <a16:creationId xmlns:a16="http://schemas.microsoft.com/office/drawing/2014/main" id="{D4340489-0122-3042-A9E8-C644E38440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6090FD-DF8E-D245-A83C-CE5164AED366}"/>
              </a:ext>
            </a:extLst>
          </p:cNvPr>
          <p:cNvSpPr>
            <a:spLocks noGrp="1"/>
          </p:cNvSpPr>
          <p:nvPr>
            <p:ph type="sldNum" sz="quarter" idx="12"/>
          </p:nvPr>
        </p:nvSpPr>
        <p:spPr/>
        <p:txBody>
          <a:bodyPr/>
          <a:lstStyle/>
          <a:p>
            <a:fld id="{57B1C43C-56F4-1443-BBE6-B850438A1FBB}" type="slidenum">
              <a:rPr lang="en-US" smtClean="0"/>
              <a:t>‹#›</a:t>
            </a:fld>
            <a:endParaRPr lang="en-US"/>
          </a:p>
        </p:txBody>
      </p:sp>
    </p:spTree>
    <p:extLst>
      <p:ext uri="{BB962C8B-B14F-4D97-AF65-F5344CB8AC3E}">
        <p14:creationId xmlns:p14="http://schemas.microsoft.com/office/powerpoint/2010/main" val="427474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973AB-616E-BC4F-AECE-CA74ABB0CB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87CB4C-9AC0-AA46-B8FC-2705F515753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D481CC-EBD4-3942-8045-C2C01EC8B99E}"/>
              </a:ext>
            </a:extLst>
          </p:cNvPr>
          <p:cNvSpPr>
            <a:spLocks noGrp="1"/>
          </p:cNvSpPr>
          <p:nvPr>
            <p:ph type="dt" sz="half" idx="10"/>
          </p:nvPr>
        </p:nvSpPr>
        <p:spPr/>
        <p:txBody>
          <a:bodyPr/>
          <a:lstStyle/>
          <a:p>
            <a:fld id="{28A16552-F404-FE4C-A665-C4DFDA20F5E8}" type="datetimeFigureOut">
              <a:rPr lang="en-US" smtClean="0"/>
              <a:t>2/15/22</a:t>
            </a:fld>
            <a:endParaRPr lang="en-US"/>
          </a:p>
        </p:txBody>
      </p:sp>
      <p:sp>
        <p:nvSpPr>
          <p:cNvPr id="5" name="Footer Placeholder 4">
            <a:extLst>
              <a:ext uri="{FF2B5EF4-FFF2-40B4-BE49-F238E27FC236}">
                <a16:creationId xmlns:a16="http://schemas.microsoft.com/office/drawing/2014/main" id="{9617EE7C-D8CE-A344-88D7-3E236CAD2A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74076E-9F87-5B43-97BA-3C682CE06FEB}"/>
              </a:ext>
            </a:extLst>
          </p:cNvPr>
          <p:cNvSpPr>
            <a:spLocks noGrp="1"/>
          </p:cNvSpPr>
          <p:nvPr>
            <p:ph type="sldNum" sz="quarter" idx="12"/>
          </p:nvPr>
        </p:nvSpPr>
        <p:spPr/>
        <p:txBody>
          <a:bodyPr/>
          <a:lstStyle/>
          <a:p>
            <a:fld id="{57B1C43C-56F4-1443-BBE6-B850438A1FBB}" type="slidenum">
              <a:rPr lang="en-US" smtClean="0"/>
              <a:t>‹#›</a:t>
            </a:fld>
            <a:endParaRPr lang="en-US"/>
          </a:p>
        </p:txBody>
      </p:sp>
    </p:spTree>
    <p:extLst>
      <p:ext uri="{BB962C8B-B14F-4D97-AF65-F5344CB8AC3E}">
        <p14:creationId xmlns:p14="http://schemas.microsoft.com/office/powerpoint/2010/main" val="1575228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036C8-6152-C147-B4B9-D3B7D774341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35EB892-1168-1645-9294-43AD670413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5CC7C7A-4F01-E347-B8B3-D0C085483D38}"/>
              </a:ext>
            </a:extLst>
          </p:cNvPr>
          <p:cNvSpPr>
            <a:spLocks noGrp="1"/>
          </p:cNvSpPr>
          <p:nvPr>
            <p:ph type="dt" sz="half" idx="10"/>
          </p:nvPr>
        </p:nvSpPr>
        <p:spPr/>
        <p:txBody>
          <a:bodyPr/>
          <a:lstStyle/>
          <a:p>
            <a:fld id="{28A16552-F404-FE4C-A665-C4DFDA20F5E8}" type="datetimeFigureOut">
              <a:rPr lang="en-US" smtClean="0"/>
              <a:t>2/15/22</a:t>
            </a:fld>
            <a:endParaRPr lang="en-US"/>
          </a:p>
        </p:txBody>
      </p:sp>
      <p:sp>
        <p:nvSpPr>
          <p:cNvPr id="5" name="Footer Placeholder 4">
            <a:extLst>
              <a:ext uri="{FF2B5EF4-FFF2-40B4-BE49-F238E27FC236}">
                <a16:creationId xmlns:a16="http://schemas.microsoft.com/office/drawing/2014/main" id="{87ED1723-6933-E246-AD96-EE54A3519E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AD2975-43B4-9F46-9972-97B2AF5E962B}"/>
              </a:ext>
            </a:extLst>
          </p:cNvPr>
          <p:cNvSpPr>
            <a:spLocks noGrp="1"/>
          </p:cNvSpPr>
          <p:nvPr>
            <p:ph type="sldNum" sz="quarter" idx="12"/>
          </p:nvPr>
        </p:nvSpPr>
        <p:spPr/>
        <p:txBody>
          <a:bodyPr/>
          <a:lstStyle/>
          <a:p>
            <a:fld id="{57B1C43C-56F4-1443-BBE6-B850438A1FBB}" type="slidenum">
              <a:rPr lang="en-US" smtClean="0"/>
              <a:t>‹#›</a:t>
            </a:fld>
            <a:endParaRPr lang="en-US"/>
          </a:p>
        </p:txBody>
      </p:sp>
    </p:spTree>
    <p:extLst>
      <p:ext uri="{BB962C8B-B14F-4D97-AF65-F5344CB8AC3E}">
        <p14:creationId xmlns:p14="http://schemas.microsoft.com/office/powerpoint/2010/main" val="2161578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CA64B-7FED-0347-9275-4E9403C2C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F5DA94-A8A8-AD49-9C21-7EB8C01ECEB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9C6544D-A2ED-1344-9100-041665F99AF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4A40E7C-3BA7-7740-BFE4-12ECAEAADDB2}"/>
              </a:ext>
            </a:extLst>
          </p:cNvPr>
          <p:cNvSpPr>
            <a:spLocks noGrp="1"/>
          </p:cNvSpPr>
          <p:nvPr>
            <p:ph type="dt" sz="half" idx="10"/>
          </p:nvPr>
        </p:nvSpPr>
        <p:spPr/>
        <p:txBody>
          <a:bodyPr/>
          <a:lstStyle/>
          <a:p>
            <a:fld id="{28A16552-F404-FE4C-A665-C4DFDA20F5E8}" type="datetimeFigureOut">
              <a:rPr lang="en-US" smtClean="0"/>
              <a:t>2/15/22</a:t>
            </a:fld>
            <a:endParaRPr lang="en-US"/>
          </a:p>
        </p:txBody>
      </p:sp>
      <p:sp>
        <p:nvSpPr>
          <p:cNvPr id="6" name="Footer Placeholder 5">
            <a:extLst>
              <a:ext uri="{FF2B5EF4-FFF2-40B4-BE49-F238E27FC236}">
                <a16:creationId xmlns:a16="http://schemas.microsoft.com/office/drawing/2014/main" id="{5A1F5D1F-0CAA-4544-B545-555DC22FA6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9D0368-6D8B-7643-B4B7-7610CEA7044D}"/>
              </a:ext>
            </a:extLst>
          </p:cNvPr>
          <p:cNvSpPr>
            <a:spLocks noGrp="1"/>
          </p:cNvSpPr>
          <p:nvPr>
            <p:ph type="sldNum" sz="quarter" idx="12"/>
          </p:nvPr>
        </p:nvSpPr>
        <p:spPr/>
        <p:txBody>
          <a:bodyPr/>
          <a:lstStyle/>
          <a:p>
            <a:fld id="{57B1C43C-56F4-1443-BBE6-B850438A1FBB}" type="slidenum">
              <a:rPr lang="en-US" smtClean="0"/>
              <a:t>‹#›</a:t>
            </a:fld>
            <a:endParaRPr lang="en-US"/>
          </a:p>
        </p:txBody>
      </p:sp>
    </p:spTree>
    <p:extLst>
      <p:ext uri="{BB962C8B-B14F-4D97-AF65-F5344CB8AC3E}">
        <p14:creationId xmlns:p14="http://schemas.microsoft.com/office/powerpoint/2010/main" val="1480699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C0D37-1539-2742-88EA-21C6CC6ED3A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B45E3E9-BB70-C84F-BD77-BFE3054DFD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F7410AC-C02C-2246-A6EF-4B683AAC662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F779A3-9E1E-F945-8D01-3FB40225EF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094AC84-0DD0-F144-A52F-E4AED6D1BF0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40659E4-F00C-724F-807B-718DA06E4B4F}"/>
              </a:ext>
            </a:extLst>
          </p:cNvPr>
          <p:cNvSpPr>
            <a:spLocks noGrp="1"/>
          </p:cNvSpPr>
          <p:nvPr>
            <p:ph type="dt" sz="half" idx="10"/>
          </p:nvPr>
        </p:nvSpPr>
        <p:spPr/>
        <p:txBody>
          <a:bodyPr/>
          <a:lstStyle/>
          <a:p>
            <a:fld id="{28A16552-F404-FE4C-A665-C4DFDA20F5E8}" type="datetimeFigureOut">
              <a:rPr lang="en-US" smtClean="0"/>
              <a:t>2/15/22</a:t>
            </a:fld>
            <a:endParaRPr lang="en-US"/>
          </a:p>
        </p:txBody>
      </p:sp>
      <p:sp>
        <p:nvSpPr>
          <p:cNvPr id="8" name="Footer Placeholder 7">
            <a:extLst>
              <a:ext uri="{FF2B5EF4-FFF2-40B4-BE49-F238E27FC236}">
                <a16:creationId xmlns:a16="http://schemas.microsoft.com/office/drawing/2014/main" id="{FBD3C63E-EE7B-304E-B629-F5C0A567C9F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894541-52CE-7348-A2E1-B134FBA064CA}"/>
              </a:ext>
            </a:extLst>
          </p:cNvPr>
          <p:cNvSpPr>
            <a:spLocks noGrp="1"/>
          </p:cNvSpPr>
          <p:nvPr>
            <p:ph type="sldNum" sz="quarter" idx="12"/>
          </p:nvPr>
        </p:nvSpPr>
        <p:spPr/>
        <p:txBody>
          <a:bodyPr/>
          <a:lstStyle/>
          <a:p>
            <a:fld id="{57B1C43C-56F4-1443-BBE6-B850438A1FBB}" type="slidenum">
              <a:rPr lang="en-US" smtClean="0"/>
              <a:t>‹#›</a:t>
            </a:fld>
            <a:endParaRPr lang="en-US"/>
          </a:p>
        </p:txBody>
      </p:sp>
    </p:spTree>
    <p:extLst>
      <p:ext uri="{BB962C8B-B14F-4D97-AF65-F5344CB8AC3E}">
        <p14:creationId xmlns:p14="http://schemas.microsoft.com/office/powerpoint/2010/main" val="3571432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96C4D-5931-444A-B460-CCF1FC4B644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F265D2-4802-E340-87B5-94093D7CFC3D}"/>
              </a:ext>
            </a:extLst>
          </p:cNvPr>
          <p:cNvSpPr>
            <a:spLocks noGrp="1"/>
          </p:cNvSpPr>
          <p:nvPr>
            <p:ph type="dt" sz="half" idx="10"/>
          </p:nvPr>
        </p:nvSpPr>
        <p:spPr/>
        <p:txBody>
          <a:bodyPr/>
          <a:lstStyle/>
          <a:p>
            <a:fld id="{28A16552-F404-FE4C-A665-C4DFDA20F5E8}" type="datetimeFigureOut">
              <a:rPr lang="en-US" smtClean="0"/>
              <a:t>2/15/22</a:t>
            </a:fld>
            <a:endParaRPr lang="en-US"/>
          </a:p>
        </p:txBody>
      </p:sp>
      <p:sp>
        <p:nvSpPr>
          <p:cNvPr id="4" name="Footer Placeholder 3">
            <a:extLst>
              <a:ext uri="{FF2B5EF4-FFF2-40B4-BE49-F238E27FC236}">
                <a16:creationId xmlns:a16="http://schemas.microsoft.com/office/drawing/2014/main" id="{8EB05282-3542-3546-9D6E-ECA764FC7F1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E9A91A2-E335-DE4F-AC7D-123AFD4FDC13}"/>
              </a:ext>
            </a:extLst>
          </p:cNvPr>
          <p:cNvSpPr>
            <a:spLocks noGrp="1"/>
          </p:cNvSpPr>
          <p:nvPr>
            <p:ph type="sldNum" sz="quarter" idx="12"/>
          </p:nvPr>
        </p:nvSpPr>
        <p:spPr/>
        <p:txBody>
          <a:bodyPr/>
          <a:lstStyle/>
          <a:p>
            <a:fld id="{57B1C43C-56F4-1443-BBE6-B850438A1FBB}" type="slidenum">
              <a:rPr lang="en-US" smtClean="0"/>
              <a:t>‹#›</a:t>
            </a:fld>
            <a:endParaRPr lang="en-US"/>
          </a:p>
        </p:txBody>
      </p:sp>
    </p:spTree>
    <p:extLst>
      <p:ext uri="{BB962C8B-B14F-4D97-AF65-F5344CB8AC3E}">
        <p14:creationId xmlns:p14="http://schemas.microsoft.com/office/powerpoint/2010/main" val="1734616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2DE8D1-E96C-BB49-B5A2-D6AF527C3085}"/>
              </a:ext>
            </a:extLst>
          </p:cNvPr>
          <p:cNvSpPr>
            <a:spLocks noGrp="1"/>
          </p:cNvSpPr>
          <p:nvPr>
            <p:ph type="dt" sz="half" idx="10"/>
          </p:nvPr>
        </p:nvSpPr>
        <p:spPr/>
        <p:txBody>
          <a:bodyPr/>
          <a:lstStyle/>
          <a:p>
            <a:fld id="{28A16552-F404-FE4C-A665-C4DFDA20F5E8}" type="datetimeFigureOut">
              <a:rPr lang="en-US" smtClean="0"/>
              <a:t>2/15/22</a:t>
            </a:fld>
            <a:endParaRPr lang="en-US"/>
          </a:p>
        </p:txBody>
      </p:sp>
      <p:sp>
        <p:nvSpPr>
          <p:cNvPr id="3" name="Footer Placeholder 2">
            <a:extLst>
              <a:ext uri="{FF2B5EF4-FFF2-40B4-BE49-F238E27FC236}">
                <a16:creationId xmlns:a16="http://schemas.microsoft.com/office/drawing/2014/main" id="{D808DF43-7429-554F-852A-8050935F936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601792-B192-DD41-8A63-60D1F91354CD}"/>
              </a:ext>
            </a:extLst>
          </p:cNvPr>
          <p:cNvSpPr>
            <a:spLocks noGrp="1"/>
          </p:cNvSpPr>
          <p:nvPr>
            <p:ph type="sldNum" sz="quarter" idx="12"/>
          </p:nvPr>
        </p:nvSpPr>
        <p:spPr/>
        <p:txBody>
          <a:bodyPr/>
          <a:lstStyle/>
          <a:p>
            <a:fld id="{57B1C43C-56F4-1443-BBE6-B850438A1FBB}" type="slidenum">
              <a:rPr lang="en-US" smtClean="0"/>
              <a:t>‹#›</a:t>
            </a:fld>
            <a:endParaRPr lang="en-US"/>
          </a:p>
        </p:txBody>
      </p:sp>
    </p:spTree>
    <p:extLst>
      <p:ext uri="{BB962C8B-B14F-4D97-AF65-F5344CB8AC3E}">
        <p14:creationId xmlns:p14="http://schemas.microsoft.com/office/powerpoint/2010/main" val="3728993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80F04-A6FD-3D45-9828-207A536706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7A4C040-A166-CD4D-A919-8E5915C40F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3C6C2CE-15F1-7E4D-9A5C-61F3D6EA3C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7930214-FAD5-8748-8063-23BDB6E0BEF7}"/>
              </a:ext>
            </a:extLst>
          </p:cNvPr>
          <p:cNvSpPr>
            <a:spLocks noGrp="1"/>
          </p:cNvSpPr>
          <p:nvPr>
            <p:ph type="dt" sz="half" idx="10"/>
          </p:nvPr>
        </p:nvSpPr>
        <p:spPr/>
        <p:txBody>
          <a:bodyPr/>
          <a:lstStyle/>
          <a:p>
            <a:fld id="{28A16552-F404-FE4C-A665-C4DFDA20F5E8}" type="datetimeFigureOut">
              <a:rPr lang="en-US" smtClean="0"/>
              <a:t>2/15/22</a:t>
            </a:fld>
            <a:endParaRPr lang="en-US"/>
          </a:p>
        </p:txBody>
      </p:sp>
      <p:sp>
        <p:nvSpPr>
          <p:cNvPr id="6" name="Footer Placeholder 5">
            <a:extLst>
              <a:ext uri="{FF2B5EF4-FFF2-40B4-BE49-F238E27FC236}">
                <a16:creationId xmlns:a16="http://schemas.microsoft.com/office/drawing/2014/main" id="{ADCB6A2E-2F68-D14B-9FB5-CA5D937685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F5DF77-96F8-B242-B359-C18D40EFEF55}"/>
              </a:ext>
            </a:extLst>
          </p:cNvPr>
          <p:cNvSpPr>
            <a:spLocks noGrp="1"/>
          </p:cNvSpPr>
          <p:nvPr>
            <p:ph type="sldNum" sz="quarter" idx="12"/>
          </p:nvPr>
        </p:nvSpPr>
        <p:spPr/>
        <p:txBody>
          <a:bodyPr/>
          <a:lstStyle/>
          <a:p>
            <a:fld id="{57B1C43C-56F4-1443-BBE6-B850438A1FBB}" type="slidenum">
              <a:rPr lang="en-US" smtClean="0"/>
              <a:t>‹#›</a:t>
            </a:fld>
            <a:endParaRPr lang="en-US"/>
          </a:p>
        </p:txBody>
      </p:sp>
    </p:spTree>
    <p:extLst>
      <p:ext uri="{BB962C8B-B14F-4D97-AF65-F5344CB8AC3E}">
        <p14:creationId xmlns:p14="http://schemas.microsoft.com/office/powerpoint/2010/main" val="226254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C4E7F-D519-494B-958A-DC4A09E2A4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5047C0B-F125-154A-BBAA-482B56EF50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75AF029-4317-F94E-B6B0-64243A0E49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9285177-A3DA-B143-9CF1-5E053C0D54C4}"/>
              </a:ext>
            </a:extLst>
          </p:cNvPr>
          <p:cNvSpPr>
            <a:spLocks noGrp="1"/>
          </p:cNvSpPr>
          <p:nvPr>
            <p:ph type="dt" sz="half" idx="10"/>
          </p:nvPr>
        </p:nvSpPr>
        <p:spPr/>
        <p:txBody>
          <a:bodyPr/>
          <a:lstStyle/>
          <a:p>
            <a:fld id="{28A16552-F404-FE4C-A665-C4DFDA20F5E8}" type="datetimeFigureOut">
              <a:rPr lang="en-US" smtClean="0"/>
              <a:t>2/15/22</a:t>
            </a:fld>
            <a:endParaRPr lang="en-US"/>
          </a:p>
        </p:txBody>
      </p:sp>
      <p:sp>
        <p:nvSpPr>
          <p:cNvPr id="6" name="Footer Placeholder 5">
            <a:extLst>
              <a:ext uri="{FF2B5EF4-FFF2-40B4-BE49-F238E27FC236}">
                <a16:creationId xmlns:a16="http://schemas.microsoft.com/office/drawing/2014/main" id="{0F6C0567-06FB-5649-9B71-93EE39ADE8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033A8B-05DD-4F40-9652-2B295F2105B9}"/>
              </a:ext>
            </a:extLst>
          </p:cNvPr>
          <p:cNvSpPr>
            <a:spLocks noGrp="1"/>
          </p:cNvSpPr>
          <p:nvPr>
            <p:ph type="sldNum" sz="quarter" idx="12"/>
          </p:nvPr>
        </p:nvSpPr>
        <p:spPr/>
        <p:txBody>
          <a:bodyPr/>
          <a:lstStyle/>
          <a:p>
            <a:fld id="{57B1C43C-56F4-1443-BBE6-B850438A1FBB}" type="slidenum">
              <a:rPr lang="en-US" smtClean="0"/>
              <a:t>‹#›</a:t>
            </a:fld>
            <a:endParaRPr lang="en-US"/>
          </a:p>
        </p:txBody>
      </p:sp>
    </p:spTree>
    <p:extLst>
      <p:ext uri="{BB962C8B-B14F-4D97-AF65-F5344CB8AC3E}">
        <p14:creationId xmlns:p14="http://schemas.microsoft.com/office/powerpoint/2010/main" val="2442557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F426CA-F4E2-C94A-ADF3-3376780DC4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9CA914-05FC-2048-9D28-E60A4AFEDE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95B502-CEC2-3E4D-8980-8E2EF755F4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A16552-F404-FE4C-A665-C4DFDA20F5E8}" type="datetimeFigureOut">
              <a:rPr lang="en-US" smtClean="0"/>
              <a:t>2/15/22</a:t>
            </a:fld>
            <a:endParaRPr lang="en-US"/>
          </a:p>
        </p:txBody>
      </p:sp>
      <p:sp>
        <p:nvSpPr>
          <p:cNvPr id="5" name="Footer Placeholder 4">
            <a:extLst>
              <a:ext uri="{FF2B5EF4-FFF2-40B4-BE49-F238E27FC236}">
                <a16:creationId xmlns:a16="http://schemas.microsoft.com/office/drawing/2014/main" id="{3DC2F27D-D2E7-B04F-AFEF-04EDA112F3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2BE3668-7532-4545-AE27-F6F2485DF7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B1C43C-56F4-1443-BBE6-B850438A1FBB}" type="slidenum">
              <a:rPr lang="en-US" smtClean="0"/>
              <a:t>‹#›</a:t>
            </a:fld>
            <a:endParaRPr lang="en-US"/>
          </a:p>
        </p:txBody>
      </p:sp>
    </p:spTree>
    <p:extLst>
      <p:ext uri="{BB962C8B-B14F-4D97-AF65-F5344CB8AC3E}">
        <p14:creationId xmlns:p14="http://schemas.microsoft.com/office/powerpoint/2010/main" val="421684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EAA2F-3595-F746-B865-315F2C299DF6}"/>
              </a:ext>
            </a:extLst>
          </p:cNvPr>
          <p:cNvSpPr>
            <a:spLocks noGrp="1"/>
          </p:cNvSpPr>
          <p:nvPr>
            <p:ph type="ctrTitle"/>
          </p:nvPr>
        </p:nvSpPr>
        <p:spPr>
          <a:xfrm>
            <a:off x="1380162" y="503433"/>
            <a:ext cx="9144000" cy="5835722"/>
          </a:xfrm>
        </p:spPr>
        <p:txBody>
          <a:bodyPr>
            <a:normAutofit fontScale="90000"/>
          </a:bodyPr>
          <a:lstStyle/>
          <a:p>
            <a:r>
              <a:rPr lang="en-US" dirty="0"/>
              <a:t>This template is set to the default settings of PowerPoint. Utilizing a Master Template should allow for quick conversion to your company standards. Delete this slide to have the slides match The Five Letter F Word sequence.</a:t>
            </a:r>
          </a:p>
        </p:txBody>
      </p:sp>
    </p:spTree>
    <p:extLst>
      <p:ext uri="{BB962C8B-B14F-4D97-AF65-F5344CB8AC3E}">
        <p14:creationId xmlns:p14="http://schemas.microsoft.com/office/powerpoint/2010/main" val="4101027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7AB65-FF3E-8E4E-B310-905EC6305A0E}"/>
              </a:ext>
            </a:extLst>
          </p:cNvPr>
          <p:cNvSpPr>
            <a:spLocks noGrp="1"/>
          </p:cNvSpPr>
          <p:nvPr>
            <p:ph type="title"/>
          </p:nvPr>
        </p:nvSpPr>
        <p:spPr/>
        <p:txBody>
          <a:bodyPr/>
          <a:lstStyle/>
          <a:p>
            <a:r>
              <a:rPr lang="en-US" dirty="0"/>
              <a:t>Manufacturing</a:t>
            </a:r>
          </a:p>
        </p:txBody>
      </p:sp>
      <p:sp>
        <p:nvSpPr>
          <p:cNvPr id="7" name="TextBox 6">
            <a:extLst>
              <a:ext uri="{FF2B5EF4-FFF2-40B4-BE49-F238E27FC236}">
                <a16:creationId xmlns:a16="http://schemas.microsoft.com/office/drawing/2014/main" id="{3BC9E592-5158-1446-A71D-580A987DDCCB}"/>
              </a:ext>
            </a:extLst>
          </p:cNvPr>
          <p:cNvSpPr txBox="1"/>
          <p:nvPr/>
        </p:nvSpPr>
        <p:spPr>
          <a:xfrm>
            <a:off x="10648848" y="135352"/>
            <a:ext cx="1462260" cy="369332"/>
          </a:xfrm>
          <a:prstGeom prst="rect">
            <a:avLst/>
          </a:prstGeom>
          <a:noFill/>
        </p:spPr>
        <p:txBody>
          <a:bodyPr wrap="none" rtlCol="0">
            <a:spAutoFit/>
          </a:bodyPr>
          <a:lstStyle/>
          <a:p>
            <a:r>
              <a:rPr lang="en-US" dirty="0"/>
              <a:t>FY 2022-2026</a:t>
            </a:r>
          </a:p>
        </p:txBody>
      </p:sp>
      <p:grpSp>
        <p:nvGrpSpPr>
          <p:cNvPr id="33" name="Group 75">
            <a:extLst>
              <a:ext uri="{FF2B5EF4-FFF2-40B4-BE49-F238E27FC236}">
                <a16:creationId xmlns:a16="http://schemas.microsoft.com/office/drawing/2014/main" id="{148948A5-B4CB-3747-B17A-B679B5961E1A}"/>
              </a:ext>
            </a:extLst>
          </p:cNvPr>
          <p:cNvGrpSpPr>
            <a:grpSpLocks/>
          </p:cNvGrpSpPr>
          <p:nvPr/>
        </p:nvGrpSpPr>
        <p:grpSpPr bwMode="auto">
          <a:xfrm>
            <a:off x="8167096" y="6055331"/>
            <a:ext cx="2628221" cy="284163"/>
            <a:chOff x="4064" y="3720"/>
            <a:chExt cx="1347" cy="179"/>
          </a:xfrm>
        </p:grpSpPr>
        <p:pic>
          <p:nvPicPr>
            <p:cNvPr id="34" name="Ellipse 300">
              <a:extLst>
                <a:ext uri="{FF2B5EF4-FFF2-40B4-BE49-F238E27FC236}">
                  <a16:creationId xmlns:a16="http://schemas.microsoft.com/office/drawing/2014/main" id="{CD8B9BC1-B858-3643-AC7B-B194D80CD4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4" y="3720"/>
              <a:ext cx="1347" cy="179"/>
            </a:xfrm>
            <a:prstGeom prst="rect">
              <a:avLst/>
            </a:prstGeom>
            <a:noFill/>
            <a:extLst>
              <a:ext uri="{909E8E84-426E-40DD-AFC4-6F175D3DCCD1}">
                <a14:hiddenFill xmlns:a14="http://schemas.microsoft.com/office/drawing/2010/main">
                  <a:solidFill>
                    <a:srgbClr val="FFFFFF"/>
                  </a:solidFill>
                </a14:hiddenFill>
              </a:ext>
            </a:extLst>
          </p:spPr>
        </p:pic>
        <p:sp>
          <p:nvSpPr>
            <p:cNvPr id="35" name="Text Box 77">
              <a:extLst>
                <a:ext uri="{FF2B5EF4-FFF2-40B4-BE49-F238E27FC236}">
                  <a16:creationId xmlns:a16="http://schemas.microsoft.com/office/drawing/2014/main" id="{8DB4D5B9-46F8-BA43-BD49-60AC54993BB8}"/>
                </a:ext>
              </a:extLst>
            </p:cNvPr>
            <p:cNvSpPr txBox="1">
              <a:spLocks noChangeAspect="1" noChangeArrowheads="1"/>
            </p:cNvSpPr>
            <p:nvPr/>
          </p:nvSpPr>
          <p:spPr bwMode="auto">
            <a:xfrm>
              <a:off x="4264" y="3751"/>
              <a:ext cx="946"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noProof="1">
                <a:solidFill>
                  <a:srgbClr val="FFFFFF"/>
                </a:solidFill>
                <a:latin typeface="Calibri" panose="020F0502020204030204" pitchFamily="34" charset="0"/>
              </a:endParaRPr>
            </a:p>
          </p:txBody>
        </p:sp>
      </p:grpSp>
      <p:grpSp>
        <p:nvGrpSpPr>
          <p:cNvPr id="36" name="Group 78">
            <a:extLst>
              <a:ext uri="{FF2B5EF4-FFF2-40B4-BE49-F238E27FC236}">
                <a16:creationId xmlns:a16="http://schemas.microsoft.com/office/drawing/2014/main" id="{CF82528C-D578-B14E-8113-27EDD2B093E2}"/>
              </a:ext>
            </a:extLst>
          </p:cNvPr>
          <p:cNvGrpSpPr>
            <a:grpSpLocks/>
          </p:cNvGrpSpPr>
          <p:nvPr/>
        </p:nvGrpSpPr>
        <p:grpSpPr bwMode="auto">
          <a:xfrm>
            <a:off x="4796602" y="6055331"/>
            <a:ext cx="2628221" cy="284163"/>
            <a:chOff x="4064" y="3720"/>
            <a:chExt cx="1347" cy="179"/>
          </a:xfrm>
        </p:grpSpPr>
        <p:pic>
          <p:nvPicPr>
            <p:cNvPr id="37" name="Ellipse 300">
              <a:extLst>
                <a:ext uri="{FF2B5EF4-FFF2-40B4-BE49-F238E27FC236}">
                  <a16:creationId xmlns:a16="http://schemas.microsoft.com/office/drawing/2014/main" id="{DC0EA28B-287E-704A-ACC7-21E8FC8E2A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4" y="3720"/>
              <a:ext cx="1347" cy="179"/>
            </a:xfrm>
            <a:prstGeom prst="rect">
              <a:avLst/>
            </a:prstGeom>
            <a:noFill/>
            <a:extLst>
              <a:ext uri="{909E8E84-426E-40DD-AFC4-6F175D3DCCD1}">
                <a14:hiddenFill xmlns:a14="http://schemas.microsoft.com/office/drawing/2010/main">
                  <a:solidFill>
                    <a:srgbClr val="FFFFFF"/>
                  </a:solidFill>
                </a14:hiddenFill>
              </a:ext>
            </a:extLst>
          </p:spPr>
        </p:pic>
        <p:sp>
          <p:nvSpPr>
            <p:cNvPr id="38" name="Text Box 80">
              <a:extLst>
                <a:ext uri="{FF2B5EF4-FFF2-40B4-BE49-F238E27FC236}">
                  <a16:creationId xmlns:a16="http://schemas.microsoft.com/office/drawing/2014/main" id="{CC4EAFAE-50A9-8D45-ACE8-BD1D6F882DFB}"/>
                </a:ext>
              </a:extLst>
            </p:cNvPr>
            <p:cNvSpPr txBox="1">
              <a:spLocks noChangeAspect="1" noChangeArrowheads="1"/>
            </p:cNvSpPr>
            <p:nvPr/>
          </p:nvSpPr>
          <p:spPr bwMode="auto">
            <a:xfrm>
              <a:off x="4264" y="3751"/>
              <a:ext cx="946"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noProof="1">
                <a:solidFill>
                  <a:srgbClr val="FFFFFF"/>
                </a:solidFill>
                <a:latin typeface="Calibri" panose="020F0502020204030204" pitchFamily="34" charset="0"/>
              </a:endParaRPr>
            </a:p>
          </p:txBody>
        </p:sp>
      </p:grpSp>
      <p:grpSp>
        <p:nvGrpSpPr>
          <p:cNvPr id="39" name="Group 81">
            <a:extLst>
              <a:ext uri="{FF2B5EF4-FFF2-40B4-BE49-F238E27FC236}">
                <a16:creationId xmlns:a16="http://schemas.microsoft.com/office/drawing/2014/main" id="{8F8649A0-98C4-9F47-98C6-FAA5FEC9A841}"/>
              </a:ext>
            </a:extLst>
          </p:cNvPr>
          <p:cNvGrpSpPr>
            <a:grpSpLocks/>
          </p:cNvGrpSpPr>
          <p:nvPr/>
        </p:nvGrpSpPr>
        <p:grpSpPr bwMode="auto">
          <a:xfrm>
            <a:off x="1559522" y="6055329"/>
            <a:ext cx="2628221" cy="284163"/>
            <a:chOff x="4064" y="3720"/>
            <a:chExt cx="1347" cy="179"/>
          </a:xfrm>
        </p:grpSpPr>
        <p:pic>
          <p:nvPicPr>
            <p:cNvPr id="40" name="Ellipse 300">
              <a:extLst>
                <a:ext uri="{FF2B5EF4-FFF2-40B4-BE49-F238E27FC236}">
                  <a16:creationId xmlns:a16="http://schemas.microsoft.com/office/drawing/2014/main" id="{59FFC07C-7BD1-A34D-80E4-18F6028E25A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4" y="3720"/>
              <a:ext cx="1347" cy="179"/>
            </a:xfrm>
            <a:prstGeom prst="rect">
              <a:avLst/>
            </a:prstGeom>
            <a:noFill/>
            <a:extLst>
              <a:ext uri="{909E8E84-426E-40DD-AFC4-6F175D3DCCD1}">
                <a14:hiddenFill xmlns:a14="http://schemas.microsoft.com/office/drawing/2010/main">
                  <a:solidFill>
                    <a:srgbClr val="FFFFFF"/>
                  </a:solidFill>
                </a14:hiddenFill>
              </a:ext>
            </a:extLst>
          </p:spPr>
        </p:pic>
        <p:sp>
          <p:nvSpPr>
            <p:cNvPr id="41" name="Text Box 83">
              <a:extLst>
                <a:ext uri="{FF2B5EF4-FFF2-40B4-BE49-F238E27FC236}">
                  <a16:creationId xmlns:a16="http://schemas.microsoft.com/office/drawing/2014/main" id="{A9B25AD6-E01F-C44F-977A-BC6190A999A3}"/>
                </a:ext>
              </a:extLst>
            </p:cNvPr>
            <p:cNvSpPr txBox="1">
              <a:spLocks noChangeAspect="1" noChangeArrowheads="1"/>
            </p:cNvSpPr>
            <p:nvPr/>
          </p:nvSpPr>
          <p:spPr bwMode="auto">
            <a:xfrm>
              <a:off x="4264" y="3751"/>
              <a:ext cx="946"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noProof="1">
                <a:solidFill>
                  <a:srgbClr val="FFFFFF"/>
                </a:solidFill>
                <a:latin typeface="Calibri" panose="020F0502020204030204" pitchFamily="34" charset="0"/>
              </a:endParaRPr>
            </a:p>
          </p:txBody>
        </p:sp>
      </p:grpSp>
      <p:sp>
        <p:nvSpPr>
          <p:cNvPr id="42" name="Rectangle 7">
            <a:extLst>
              <a:ext uri="{FF2B5EF4-FFF2-40B4-BE49-F238E27FC236}">
                <a16:creationId xmlns:a16="http://schemas.microsoft.com/office/drawing/2014/main" id="{401E1135-F9A3-534E-A3F3-14C3E5EE9598}"/>
              </a:ext>
            </a:extLst>
          </p:cNvPr>
          <p:cNvSpPr/>
          <p:nvPr/>
        </p:nvSpPr>
        <p:spPr bwMode="auto">
          <a:xfrm>
            <a:off x="1559521" y="1564637"/>
            <a:ext cx="2579643" cy="4365200"/>
          </a:xfrm>
          <a:prstGeom prst="rect">
            <a:avLst/>
          </a:prstGeo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lstStyle>
            <a:lvl1pPr marL="169863" indent="-111125">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58738" indent="0">
              <a:lnSpc>
                <a:spcPct val="80000"/>
              </a:lnSpc>
              <a:spcBef>
                <a:spcPts val="1200"/>
              </a:spcBef>
            </a:pPr>
            <a:endParaRPr lang="en-US" altLang="en-US" sz="1500" b="1" dirty="0"/>
          </a:p>
          <a:p>
            <a:pPr marL="58738" indent="0" algn="ctr">
              <a:lnSpc>
                <a:spcPct val="80000"/>
              </a:lnSpc>
              <a:spcBef>
                <a:spcPts val="1200"/>
              </a:spcBef>
            </a:pPr>
            <a:r>
              <a:rPr lang="en-US" altLang="en-US" sz="1800" b="1" dirty="0"/>
              <a:t>Help Needed</a:t>
            </a:r>
          </a:p>
          <a:p>
            <a:pPr marL="58738" indent="0">
              <a:lnSpc>
                <a:spcPct val="80000"/>
              </a:lnSpc>
              <a:spcBef>
                <a:spcPts val="1200"/>
              </a:spcBef>
            </a:pPr>
            <a:r>
              <a:rPr lang="en-US" altLang="en-US" sz="1200" dirty="0"/>
              <a:t>List of actions from this group to help achieve the 5 year strategy</a:t>
            </a:r>
          </a:p>
          <a:p>
            <a:pPr marL="230188" indent="-171450">
              <a:lnSpc>
                <a:spcPct val="80000"/>
              </a:lnSpc>
              <a:spcBef>
                <a:spcPts val="1200"/>
              </a:spcBef>
              <a:buFont typeface="Arial" panose="020B0604020202020204" pitchFamily="34" charset="0"/>
              <a:buChar char="•"/>
            </a:pPr>
            <a:r>
              <a:rPr lang="en-US" altLang="en-US" sz="1200" dirty="0"/>
              <a:t>Automate repetitive, redundant, or highly precise areas</a:t>
            </a:r>
          </a:p>
          <a:p>
            <a:pPr marL="230188" indent="-171450">
              <a:lnSpc>
                <a:spcPct val="80000"/>
              </a:lnSpc>
              <a:spcBef>
                <a:spcPts val="1200"/>
              </a:spcBef>
              <a:buFont typeface="Arial" panose="020B0604020202020204" pitchFamily="34" charset="0"/>
              <a:buChar char="•"/>
            </a:pPr>
            <a:r>
              <a:rPr lang="en-US" altLang="en-US" sz="1200" dirty="0"/>
              <a:t>Staff willing to work in multiple areas and shifts</a:t>
            </a:r>
          </a:p>
          <a:p>
            <a:pPr marL="230188" indent="-171450">
              <a:lnSpc>
                <a:spcPct val="80000"/>
              </a:lnSpc>
              <a:spcBef>
                <a:spcPts val="1200"/>
              </a:spcBef>
              <a:buFont typeface="Arial" panose="020B0604020202020204" pitchFamily="34" charset="0"/>
              <a:buChar char="•"/>
            </a:pPr>
            <a:r>
              <a:rPr lang="en-US" altLang="en-US" sz="1200" dirty="0"/>
              <a:t>Construction location identification</a:t>
            </a:r>
          </a:p>
          <a:p>
            <a:pPr marL="230188" indent="-171450">
              <a:lnSpc>
                <a:spcPct val="80000"/>
              </a:lnSpc>
              <a:spcBef>
                <a:spcPts val="1200"/>
              </a:spcBef>
              <a:buFont typeface="Arial" panose="020B0604020202020204" pitchFamily="34" charset="0"/>
              <a:buChar char="•"/>
            </a:pPr>
            <a:endParaRPr lang="en-US" altLang="en-US" sz="1200" dirty="0"/>
          </a:p>
          <a:p>
            <a:pPr marL="230188" indent="-171450">
              <a:lnSpc>
                <a:spcPct val="80000"/>
              </a:lnSpc>
              <a:spcBef>
                <a:spcPts val="1200"/>
              </a:spcBef>
              <a:buFont typeface="Arial" panose="020B0604020202020204" pitchFamily="34" charset="0"/>
              <a:buChar char="•"/>
            </a:pPr>
            <a:endParaRPr lang="en-US" altLang="en-US" sz="1200" dirty="0"/>
          </a:p>
        </p:txBody>
      </p:sp>
      <p:sp>
        <p:nvSpPr>
          <p:cNvPr id="43" name="Rectangle 7">
            <a:extLst>
              <a:ext uri="{FF2B5EF4-FFF2-40B4-BE49-F238E27FC236}">
                <a16:creationId xmlns:a16="http://schemas.microsoft.com/office/drawing/2014/main" id="{5F3395B6-B0A1-674F-A319-4919B9B4AF98}"/>
              </a:ext>
            </a:extLst>
          </p:cNvPr>
          <p:cNvSpPr/>
          <p:nvPr/>
        </p:nvSpPr>
        <p:spPr bwMode="auto">
          <a:xfrm>
            <a:off x="8259592" y="1564638"/>
            <a:ext cx="2579643" cy="4365200"/>
          </a:xfrm>
          <a:prstGeom prst="rect">
            <a:avLst/>
          </a:prstGeo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lstStyle>
            <a:lvl1pPr marL="169863" indent="-111125">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58738" indent="0">
              <a:lnSpc>
                <a:spcPct val="80000"/>
              </a:lnSpc>
              <a:spcBef>
                <a:spcPts val="1200"/>
              </a:spcBef>
            </a:pPr>
            <a:endParaRPr lang="en-US" altLang="en-US" sz="1500" b="1" dirty="0"/>
          </a:p>
          <a:p>
            <a:pPr marL="58738" indent="0" algn="ctr">
              <a:lnSpc>
                <a:spcPct val="80000"/>
              </a:lnSpc>
              <a:spcBef>
                <a:spcPts val="1200"/>
              </a:spcBef>
            </a:pPr>
            <a:r>
              <a:rPr lang="en-US" altLang="en-US" sz="1800" b="1" dirty="0"/>
              <a:t>Need to Plan For</a:t>
            </a:r>
          </a:p>
          <a:p>
            <a:pPr marL="58738" indent="0">
              <a:lnSpc>
                <a:spcPct val="80000"/>
              </a:lnSpc>
              <a:spcBef>
                <a:spcPts val="1200"/>
              </a:spcBef>
            </a:pPr>
            <a:r>
              <a:rPr lang="en-US" altLang="en-US" sz="1200" dirty="0"/>
              <a:t>Changes and plans needed to be considered for the group</a:t>
            </a:r>
          </a:p>
          <a:p>
            <a:pPr marL="230188" indent="-171450">
              <a:lnSpc>
                <a:spcPct val="80000"/>
              </a:lnSpc>
              <a:spcBef>
                <a:spcPts val="1200"/>
              </a:spcBef>
              <a:buFont typeface="Arial" panose="020B0604020202020204" pitchFamily="34" charset="0"/>
              <a:buChar char="•"/>
            </a:pPr>
            <a:r>
              <a:rPr lang="en-US" altLang="en-US" sz="1200" dirty="0"/>
              <a:t>Expandability for multiple shifts</a:t>
            </a:r>
          </a:p>
          <a:p>
            <a:pPr marL="230188" indent="-171450">
              <a:lnSpc>
                <a:spcPct val="80000"/>
              </a:lnSpc>
              <a:spcBef>
                <a:spcPts val="1200"/>
              </a:spcBef>
              <a:buFont typeface="Arial" panose="020B0604020202020204" pitchFamily="34" charset="0"/>
              <a:buChar char="•"/>
            </a:pPr>
            <a:r>
              <a:rPr lang="en-US" altLang="en-US" sz="1200" dirty="0"/>
              <a:t>Staff revolving in different areas with high cross over training</a:t>
            </a:r>
          </a:p>
          <a:p>
            <a:pPr marL="230188" indent="-171450">
              <a:lnSpc>
                <a:spcPct val="80000"/>
              </a:lnSpc>
              <a:spcBef>
                <a:spcPts val="1200"/>
              </a:spcBef>
              <a:buFont typeface="Arial" panose="020B0604020202020204" pitchFamily="34" charset="0"/>
              <a:buChar char="•"/>
            </a:pPr>
            <a:r>
              <a:rPr lang="en-US" altLang="en-US" sz="1200" dirty="0"/>
              <a:t>Construction of new location</a:t>
            </a:r>
          </a:p>
          <a:p>
            <a:pPr marL="230188" indent="-171450">
              <a:lnSpc>
                <a:spcPct val="80000"/>
              </a:lnSpc>
              <a:spcBef>
                <a:spcPts val="1200"/>
              </a:spcBef>
              <a:buFont typeface="Arial" panose="020B0604020202020204" pitchFamily="34" charset="0"/>
              <a:buChar char="•"/>
            </a:pPr>
            <a:r>
              <a:rPr lang="en-US" altLang="en-US" sz="1200" dirty="0"/>
              <a:t>New line installation while still producing </a:t>
            </a:r>
          </a:p>
          <a:p>
            <a:pPr marL="230188" indent="-171450">
              <a:lnSpc>
                <a:spcPct val="80000"/>
              </a:lnSpc>
              <a:spcBef>
                <a:spcPts val="1200"/>
              </a:spcBef>
              <a:buFont typeface="Arial" panose="020B0604020202020204" pitchFamily="34" charset="0"/>
              <a:buChar char="•"/>
            </a:pPr>
            <a:r>
              <a:rPr lang="en-US" altLang="en-US" sz="1200" dirty="0"/>
              <a:t>Head count growth of 1 person per 10,000 units shipped</a:t>
            </a:r>
          </a:p>
          <a:p>
            <a:pPr marL="230188" indent="-171450">
              <a:lnSpc>
                <a:spcPct val="80000"/>
              </a:lnSpc>
              <a:spcBef>
                <a:spcPts val="1200"/>
              </a:spcBef>
              <a:buFont typeface="Arial" panose="020B0604020202020204" pitchFamily="34" charset="0"/>
              <a:buChar char="•"/>
            </a:pPr>
            <a:endParaRPr lang="en-US" altLang="en-US" sz="1200" dirty="0"/>
          </a:p>
          <a:p>
            <a:pPr marL="230188" indent="-171450">
              <a:lnSpc>
                <a:spcPct val="80000"/>
              </a:lnSpc>
              <a:spcBef>
                <a:spcPts val="1200"/>
              </a:spcBef>
              <a:buFont typeface="Arial" panose="020B0604020202020204" pitchFamily="34" charset="0"/>
              <a:buChar char="•"/>
            </a:pPr>
            <a:endParaRPr lang="en-US" altLang="en-US" sz="1200" dirty="0"/>
          </a:p>
          <a:p>
            <a:pPr marL="230188" indent="-171450">
              <a:lnSpc>
                <a:spcPct val="80000"/>
              </a:lnSpc>
              <a:spcBef>
                <a:spcPts val="1200"/>
              </a:spcBef>
              <a:buFont typeface="Arial" panose="020B0604020202020204" pitchFamily="34" charset="0"/>
              <a:buChar char="•"/>
            </a:pPr>
            <a:endParaRPr lang="en-US" altLang="en-US" sz="1200" dirty="0"/>
          </a:p>
        </p:txBody>
      </p:sp>
      <p:sp>
        <p:nvSpPr>
          <p:cNvPr id="44" name="Rectangle 7">
            <a:extLst>
              <a:ext uri="{FF2B5EF4-FFF2-40B4-BE49-F238E27FC236}">
                <a16:creationId xmlns:a16="http://schemas.microsoft.com/office/drawing/2014/main" id="{10EE18C3-5B05-1D48-9E0A-086118C0987C}"/>
              </a:ext>
            </a:extLst>
          </p:cNvPr>
          <p:cNvSpPr/>
          <p:nvPr/>
        </p:nvSpPr>
        <p:spPr bwMode="auto">
          <a:xfrm>
            <a:off x="4916990" y="1564637"/>
            <a:ext cx="2579643" cy="4365200"/>
          </a:xfrm>
          <a:prstGeom prst="rect">
            <a:avLst/>
          </a:prstGeo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lstStyle>
            <a:lvl1pPr marL="169863" indent="-111125">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58738" indent="0">
              <a:lnSpc>
                <a:spcPct val="80000"/>
              </a:lnSpc>
              <a:spcBef>
                <a:spcPts val="1200"/>
              </a:spcBef>
            </a:pPr>
            <a:endParaRPr lang="en-US" altLang="en-US" sz="1500" b="1" dirty="0"/>
          </a:p>
          <a:p>
            <a:pPr marL="58738" indent="0" algn="ctr">
              <a:lnSpc>
                <a:spcPct val="80000"/>
              </a:lnSpc>
              <a:spcBef>
                <a:spcPts val="1200"/>
              </a:spcBef>
            </a:pPr>
            <a:r>
              <a:rPr lang="en-US" altLang="en-US" sz="1800" b="1" dirty="0"/>
              <a:t> Impact On Group</a:t>
            </a:r>
          </a:p>
          <a:p>
            <a:pPr marL="58738" indent="0">
              <a:lnSpc>
                <a:spcPct val="80000"/>
              </a:lnSpc>
              <a:spcBef>
                <a:spcPts val="1200"/>
              </a:spcBef>
            </a:pPr>
            <a:r>
              <a:rPr lang="en-US" altLang="en-US" sz="1200" dirty="0"/>
              <a:t>Impacts that achieving the 5 year strategy will have on this group</a:t>
            </a:r>
          </a:p>
          <a:p>
            <a:pPr marL="230188" indent="-171450">
              <a:lnSpc>
                <a:spcPct val="80000"/>
              </a:lnSpc>
              <a:spcBef>
                <a:spcPts val="1200"/>
              </a:spcBef>
              <a:buFont typeface="Arial" panose="020B0604020202020204" pitchFamily="34" charset="0"/>
              <a:buChar char="•"/>
            </a:pPr>
            <a:r>
              <a:rPr lang="en-US" altLang="en-US" sz="1200" dirty="0"/>
              <a:t>Increase floor plan</a:t>
            </a:r>
          </a:p>
          <a:p>
            <a:pPr marL="230188" indent="-171450">
              <a:lnSpc>
                <a:spcPct val="80000"/>
              </a:lnSpc>
              <a:spcBef>
                <a:spcPts val="1200"/>
              </a:spcBef>
              <a:buFont typeface="Arial" panose="020B0604020202020204" pitchFamily="34" charset="0"/>
              <a:buChar char="•"/>
            </a:pPr>
            <a:r>
              <a:rPr lang="en-US" altLang="en-US" sz="1200" dirty="0"/>
              <a:t>Increase in training</a:t>
            </a:r>
          </a:p>
          <a:p>
            <a:pPr marL="230188" indent="-171450">
              <a:lnSpc>
                <a:spcPct val="80000"/>
              </a:lnSpc>
              <a:spcBef>
                <a:spcPts val="1200"/>
              </a:spcBef>
              <a:buFont typeface="Arial" panose="020B0604020202020204" pitchFamily="34" charset="0"/>
              <a:buChar char="•"/>
            </a:pPr>
            <a:r>
              <a:rPr lang="en-US" altLang="en-US" sz="1200" dirty="0"/>
              <a:t>LEAN &amp; Six Sigma process to control production</a:t>
            </a:r>
          </a:p>
          <a:p>
            <a:pPr marL="230188" indent="-171450">
              <a:lnSpc>
                <a:spcPct val="80000"/>
              </a:lnSpc>
              <a:spcBef>
                <a:spcPts val="1200"/>
              </a:spcBef>
              <a:buFont typeface="Arial" panose="020B0604020202020204" pitchFamily="34" charset="0"/>
              <a:buChar char="•"/>
            </a:pPr>
            <a:r>
              <a:rPr lang="en-US" altLang="en-US" sz="1200" dirty="0"/>
              <a:t>Construction interruptions</a:t>
            </a:r>
          </a:p>
          <a:p>
            <a:pPr marL="230188" indent="-171450">
              <a:lnSpc>
                <a:spcPct val="80000"/>
              </a:lnSpc>
              <a:spcBef>
                <a:spcPts val="1200"/>
              </a:spcBef>
              <a:buFont typeface="Arial" panose="020B0604020202020204" pitchFamily="34" charset="0"/>
              <a:buChar char="•"/>
            </a:pPr>
            <a:endParaRPr lang="en-US" altLang="en-US" sz="1200" dirty="0"/>
          </a:p>
          <a:p>
            <a:pPr marL="230188" indent="-171450">
              <a:lnSpc>
                <a:spcPct val="80000"/>
              </a:lnSpc>
              <a:spcBef>
                <a:spcPts val="1200"/>
              </a:spcBef>
              <a:buFont typeface="Arial" panose="020B0604020202020204" pitchFamily="34" charset="0"/>
              <a:buChar char="•"/>
            </a:pPr>
            <a:endParaRPr lang="en-US" altLang="en-US" sz="1200" dirty="0"/>
          </a:p>
          <a:p>
            <a:pPr marL="230188" indent="-171450">
              <a:lnSpc>
                <a:spcPct val="80000"/>
              </a:lnSpc>
              <a:spcBef>
                <a:spcPts val="1200"/>
              </a:spcBef>
              <a:buFont typeface="Arial" panose="020B0604020202020204" pitchFamily="34" charset="0"/>
              <a:buChar char="•"/>
            </a:pPr>
            <a:endParaRPr lang="en-US" altLang="en-US" sz="1200" dirty="0"/>
          </a:p>
        </p:txBody>
      </p:sp>
    </p:spTree>
    <p:extLst>
      <p:ext uri="{BB962C8B-B14F-4D97-AF65-F5344CB8AC3E}">
        <p14:creationId xmlns:p14="http://schemas.microsoft.com/office/powerpoint/2010/main" val="3462421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7AB65-FF3E-8E4E-B310-905EC6305A0E}"/>
              </a:ext>
            </a:extLst>
          </p:cNvPr>
          <p:cNvSpPr>
            <a:spLocks noGrp="1"/>
          </p:cNvSpPr>
          <p:nvPr>
            <p:ph type="title"/>
          </p:nvPr>
        </p:nvSpPr>
        <p:spPr/>
        <p:txBody>
          <a:bodyPr/>
          <a:lstStyle/>
          <a:p>
            <a:r>
              <a:rPr lang="en-US" dirty="0"/>
              <a:t>Information Technology</a:t>
            </a:r>
          </a:p>
        </p:txBody>
      </p:sp>
      <p:sp>
        <p:nvSpPr>
          <p:cNvPr id="7" name="TextBox 6">
            <a:extLst>
              <a:ext uri="{FF2B5EF4-FFF2-40B4-BE49-F238E27FC236}">
                <a16:creationId xmlns:a16="http://schemas.microsoft.com/office/drawing/2014/main" id="{3BC9E592-5158-1446-A71D-580A987DDCCB}"/>
              </a:ext>
            </a:extLst>
          </p:cNvPr>
          <p:cNvSpPr txBox="1"/>
          <p:nvPr/>
        </p:nvSpPr>
        <p:spPr>
          <a:xfrm>
            <a:off x="10648848" y="135352"/>
            <a:ext cx="1462260" cy="369332"/>
          </a:xfrm>
          <a:prstGeom prst="rect">
            <a:avLst/>
          </a:prstGeom>
          <a:noFill/>
        </p:spPr>
        <p:txBody>
          <a:bodyPr wrap="none" rtlCol="0">
            <a:spAutoFit/>
          </a:bodyPr>
          <a:lstStyle/>
          <a:p>
            <a:r>
              <a:rPr lang="en-US" dirty="0"/>
              <a:t>FY 2022-2026</a:t>
            </a:r>
          </a:p>
        </p:txBody>
      </p:sp>
      <p:grpSp>
        <p:nvGrpSpPr>
          <p:cNvPr id="33" name="Group 75">
            <a:extLst>
              <a:ext uri="{FF2B5EF4-FFF2-40B4-BE49-F238E27FC236}">
                <a16:creationId xmlns:a16="http://schemas.microsoft.com/office/drawing/2014/main" id="{148948A5-B4CB-3747-B17A-B679B5961E1A}"/>
              </a:ext>
            </a:extLst>
          </p:cNvPr>
          <p:cNvGrpSpPr>
            <a:grpSpLocks/>
          </p:cNvGrpSpPr>
          <p:nvPr/>
        </p:nvGrpSpPr>
        <p:grpSpPr bwMode="auto">
          <a:xfrm>
            <a:off x="8167096" y="6055331"/>
            <a:ext cx="2628221" cy="284163"/>
            <a:chOff x="4064" y="3720"/>
            <a:chExt cx="1347" cy="179"/>
          </a:xfrm>
        </p:grpSpPr>
        <p:pic>
          <p:nvPicPr>
            <p:cNvPr id="34" name="Ellipse 300">
              <a:extLst>
                <a:ext uri="{FF2B5EF4-FFF2-40B4-BE49-F238E27FC236}">
                  <a16:creationId xmlns:a16="http://schemas.microsoft.com/office/drawing/2014/main" id="{CD8B9BC1-B858-3643-AC7B-B194D80CD4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4" y="3720"/>
              <a:ext cx="1347" cy="179"/>
            </a:xfrm>
            <a:prstGeom prst="rect">
              <a:avLst/>
            </a:prstGeom>
            <a:noFill/>
            <a:extLst>
              <a:ext uri="{909E8E84-426E-40DD-AFC4-6F175D3DCCD1}">
                <a14:hiddenFill xmlns:a14="http://schemas.microsoft.com/office/drawing/2010/main">
                  <a:solidFill>
                    <a:srgbClr val="FFFFFF"/>
                  </a:solidFill>
                </a14:hiddenFill>
              </a:ext>
            </a:extLst>
          </p:spPr>
        </p:pic>
        <p:sp>
          <p:nvSpPr>
            <p:cNvPr id="35" name="Text Box 77">
              <a:extLst>
                <a:ext uri="{FF2B5EF4-FFF2-40B4-BE49-F238E27FC236}">
                  <a16:creationId xmlns:a16="http://schemas.microsoft.com/office/drawing/2014/main" id="{8DB4D5B9-46F8-BA43-BD49-60AC54993BB8}"/>
                </a:ext>
              </a:extLst>
            </p:cNvPr>
            <p:cNvSpPr txBox="1">
              <a:spLocks noChangeAspect="1" noChangeArrowheads="1"/>
            </p:cNvSpPr>
            <p:nvPr/>
          </p:nvSpPr>
          <p:spPr bwMode="auto">
            <a:xfrm>
              <a:off x="4264" y="3751"/>
              <a:ext cx="946"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noProof="1">
                <a:solidFill>
                  <a:srgbClr val="FFFFFF"/>
                </a:solidFill>
                <a:latin typeface="Calibri" panose="020F0502020204030204" pitchFamily="34" charset="0"/>
              </a:endParaRPr>
            </a:p>
          </p:txBody>
        </p:sp>
      </p:grpSp>
      <p:grpSp>
        <p:nvGrpSpPr>
          <p:cNvPr id="36" name="Group 78">
            <a:extLst>
              <a:ext uri="{FF2B5EF4-FFF2-40B4-BE49-F238E27FC236}">
                <a16:creationId xmlns:a16="http://schemas.microsoft.com/office/drawing/2014/main" id="{CF82528C-D578-B14E-8113-27EDD2B093E2}"/>
              </a:ext>
            </a:extLst>
          </p:cNvPr>
          <p:cNvGrpSpPr>
            <a:grpSpLocks/>
          </p:cNvGrpSpPr>
          <p:nvPr/>
        </p:nvGrpSpPr>
        <p:grpSpPr bwMode="auto">
          <a:xfrm>
            <a:off x="4796602" y="6055331"/>
            <a:ext cx="2628221" cy="284163"/>
            <a:chOff x="4064" y="3720"/>
            <a:chExt cx="1347" cy="179"/>
          </a:xfrm>
        </p:grpSpPr>
        <p:pic>
          <p:nvPicPr>
            <p:cNvPr id="37" name="Ellipse 300">
              <a:extLst>
                <a:ext uri="{FF2B5EF4-FFF2-40B4-BE49-F238E27FC236}">
                  <a16:creationId xmlns:a16="http://schemas.microsoft.com/office/drawing/2014/main" id="{DC0EA28B-287E-704A-ACC7-21E8FC8E2A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4" y="3720"/>
              <a:ext cx="1347" cy="179"/>
            </a:xfrm>
            <a:prstGeom prst="rect">
              <a:avLst/>
            </a:prstGeom>
            <a:noFill/>
            <a:extLst>
              <a:ext uri="{909E8E84-426E-40DD-AFC4-6F175D3DCCD1}">
                <a14:hiddenFill xmlns:a14="http://schemas.microsoft.com/office/drawing/2010/main">
                  <a:solidFill>
                    <a:srgbClr val="FFFFFF"/>
                  </a:solidFill>
                </a14:hiddenFill>
              </a:ext>
            </a:extLst>
          </p:spPr>
        </p:pic>
        <p:sp>
          <p:nvSpPr>
            <p:cNvPr id="38" name="Text Box 80">
              <a:extLst>
                <a:ext uri="{FF2B5EF4-FFF2-40B4-BE49-F238E27FC236}">
                  <a16:creationId xmlns:a16="http://schemas.microsoft.com/office/drawing/2014/main" id="{CC4EAFAE-50A9-8D45-ACE8-BD1D6F882DFB}"/>
                </a:ext>
              </a:extLst>
            </p:cNvPr>
            <p:cNvSpPr txBox="1">
              <a:spLocks noChangeAspect="1" noChangeArrowheads="1"/>
            </p:cNvSpPr>
            <p:nvPr/>
          </p:nvSpPr>
          <p:spPr bwMode="auto">
            <a:xfrm>
              <a:off x="4264" y="3751"/>
              <a:ext cx="946"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noProof="1">
                <a:solidFill>
                  <a:srgbClr val="FFFFFF"/>
                </a:solidFill>
                <a:latin typeface="Calibri" panose="020F0502020204030204" pitchFamily="34" charset="0"/>
              </a:endParaRPr>
            </a:p>
          </p:txBody>
        </p:sp>
      </p:grpSp>
      <p:grpSp>
        <p:nvGrpSpPr>
          <p:cNvPr id="39" name="Group 81">
            <a:extLst>
              <a:ext uri="{FF2B5EF4-FFF2-40B4-BE49-F238E27FC236}">
                <a16:creationId xmlns:a16="http://schemas.microsoft.com/office/drawing/2014/main" id="{8F8649A0-98C4-9F47-98C6-FAA5FEC9A841}"/>
              </a:ext>
            </a:extLst>
          </p:cNvPr>
          <p:cNvGrpSpPr>
            <a:grpSpLocks/>
          </p:cNvGrpSpPr>
          <p:nvPr/>
        </p:nvGrpSpPr>
        <p:grpSpPr bwMode="auto">
          <a:xfrm>
            <a:off x="1559522" y="6055329"/>
            <a:ext cx="2628221" cy="284163"/>
            <a:chOff x="4064" y="3720"/>
            <a:chExt cx="1347" cy="179"/>
          </a:xfrm>
        </p:grpSpPr>
        <p:pic>
          <p:nvPicPr>
            <p:cNvPr id="40" name="Ellipse 300">
              <a:extLst>
                <a:ext uri="{FF2B5EF4-FFF2-40B4-BE49-F238E27FC236}">
                  <a16:creationId xmlns:a16="http://schemas.microsoft.com/office/drawing/2014/main" id="{59FFC07C-7BD1-A34D-80E4-18F6028E25A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4" y="3720"/>
              <a:ext cx="1347" cy="179"/>
            </a:xfrm>
            <a:prstGeom prst="rect">
              <a:avLst/>
            </a:prstGeom>
            <a:noFill/>
            <a:extLst>
              <a:ext uri="{909E8E84-426E-40DD-AFC4-6F175D3DCCD1}">
                <a14:hiddenFill xmlns:a14="http://schemas.microsoft.com/office/drawing/2010/main">
                  <a:solidFill>
                    <a:srgbClr val="FFFFFF"/>
                  </a:solidFill>
                </a14:hiddenFill>
              </a:ext>
            </a:extLst>
          </p:spPr>
        </p:pic>
        <p:sp>
          <p:nvSpPr>
            <p:cNvPr id="41" name="Text Box 83">
              <a:extLst>
                <a:ext uri="{FF2B5EF4-FFF2-40B4-BE49-F238E27FC236}">
                  <a16:creationId xmlns:a16="http://schemas.microsoft.com/office/drawing/2014/main" id="{A9B25AD6-E01F-C44F-977A-BC6190A999A3}"/>
                </a:ext>
              </a:extLst>
            </p:cNvPr>
            <p:cNvSpPr txBox="1">
              <a:spLocks noChangeAspect="1" noChangeArrowheads="1"/>
            </p:cNvSpPr>
            <p:nvPr/>
          </p:nvSpPr>
          <p:spPr bwMode="auto">
            <a:xfrm>
              <a:off x="4264" y="3751"/>
              <a:ext cx="946"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noProof="1">
                <a:solidFill>
                  <a:srgbClr val="FFFFFF"/>
                </a:solidFill>
                <a:latin typeface="Calibri" panose="020F0502020204030204" pitchFamily="34" charset="0"/>
              </a:endParaRPr>
            </a:p>
          </p:txBody>
        </p:sp>
      </p:grpSp>
      <p:sp>
        <p:nvSpPr>
          <p:cNvPr id="42" name="Rectangle 7">
            <a:extLst>
              <a:ext uri="{FF2B5EF4-FFF2-40B4-BE49-F238E27FC236}">
                <a16:creationId xmlns:a16="http://schemas.microsoft.com/office/drawing/2014/main" id="{401E1135-F9A3-534E-A3F3-14C3E5EE9598}"/>
              </a:ext>
            </a:extLst>
          </p:cNvPr>
          <p:cNvSpPr/>
          <p:nvPr/>
        </p:nvSpPr>
        <p:spPr bwMode="auto">
          <a:xfrm>
            <a:off x="1559521" y="1564637"/>
            <a:ext cx="2579643" cy="4365200"/>
          </a:xfrm>
          <a:prstGeom prst="rect">
            <a:avLst/>
          </a:prstGeo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lstStyle>
            <a:lvl1pPr marL="169863" indent="-111125">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58738" indent="0">
              <a:lnSpc>
                <a:spcPct val="80000"/>
              </a:lnSpc>
              <a:spcBef>
                <a:spcPts val="1200"/>
              </a:spcBef>
            </a:pPr>
            <a:endParaRPr lang="en-US" altLang="en-US" sz="1500" b="1" dirty="0"/>
          </a:p>
          <a:p>
            <a:pPr marL="58738" indent="0" algn="ctr">
              <a:lnSpc>
                <a:spcPct val="80000"/>
              </a:lnSpc>
              <a:spcBef>
                <a:spcPts val="1200"/>
              </a:spcBef>
            </a:pPr>
            <a:r>
              <a:rPr lang="en-US" altLang="en-US" sz="1800" b="1" dirty="0"/>
              <a:t>Help Needed</a:t>
            </a:r>
          </a:p>
          <a:p>
            <a:pPr marL="58738" indent="0">
              <a:lnSpc>
                <a:spcPct val="80000"/>
              </a:lnSpc>
              <a:spcBef>
                <a:spcPts val="1200"/>
              </a:spcBef>
            </a:pPr>
            <a:r>
              <a:rPr lang="en-US" altLang="en-US" sz="1200" dirty="0"/>
              <a:t>List of actions from this group to help achieve the 5 year strategy</a:t>
            </a:r>
          </a:p>
          <a:p>
            <a:pPr marL="230188" indent="-171450">
              <a:lnSpc>
                <a:spcPct val="80000"/>
              </a:lnSpc>
              <a:spcBef>
                <a:spcPts val="1200"/>
              </a:spcBef>
              <a:buFont typeface="Arial" panose="020B0604020202020204" pitchFamily="34" charset="0"/>
              <a:buChar char="•"/>
            </a:pPr>
            <a:r>
              <a:rPr lang="en-US" altLang="en-US" sz="1200" dirty="0"/>
              <a:t>System flexibility to expand using leasing model</a:t>
            </a:r>
          </a:p>
          <a:p>
            <a:pPr marL="230188" indent="-171450">
              <a:lnSpc>
                <a:spcPct val="80000"/>
              </a:lnSpc>
              <a:spcBef>
                <a:spcPts val="1200"/>
              </a:spcBef>
              <a:buFont typeface="Arial" panose="020B0604020202020204" pitchFamily="34" charset="0"/>
              <a:buChar char="•"/>
            </a:pPr>
            <a:r>
              <a:rPr lang="en-US" altLang="en-US" sz="1200" dirty="0"/>
              <a:t>Adequate service providers in multiple regions</a:t>
            </a:r>
          </a:p>
          <a:p>
            <a:pPr marL="230188" indent="-171450">
              <a:lnSpc>
                <a:spcPct val="80000"/>
              </a:lnSpc>
              <a:spcBef>
                <a:spcPts val="1200"/>
              </a:spcBef>
              <a:buFont typeface="Arial" panose="020B0604020202020204" pitchFamily="34" charset="0"/>
              <a:buChar char="•"/>
            </a:pPr>
            <a:r>
              <a:rPr lang="en-US" altLang="en-US" sz="1200" dirty="0"/>
              <a:t>System integration with multiple platforms, especially for distributors and carriers</a:t>
            </a:r>
          </a:p>
          <a:p>
            <a:pPr marL="230188" indent="-171450">
              <a:lnSpc>
                <a:spcPct val="80000"/>
              </a:lnSpc>
              <a:spcBef>
                <a:spcPts val="1200"/>
              </a:spcBef>
              <a:buFont typeface="Arial" panose="020B0604020202020204" pitchFamily="34" charset="0"/>
              <a:buChar char="•"/>
            </a:pPr>
            <a:endParaRPr lang="en-US" altLang="en-US" sz="1200" dirty="0"/>
          </a:p>
        </p:txBody>
      </p:sp>
      <p:sp>
        <p:nvSpPr>
          <p:cNvPr id="43" name="Rectangle 7">
            <a:extLst>
              <a:ext uri="{FF2B5EF4-FFF2-40B4-BE49-F238E27FC236}">
                <a16:creationId xmlns:a16="http://schemas.microsoft.com/office/drawing/2014/main" id="{5F3395B6-B0A1-674F-A319-4919B9B4AF98}"/>
              </a:ext>
            </a:extLst>
          </p:cNvPr>
          <p:cNvSpPr/>
          <p:nvPr/>
        </p:nvSpPr>
        <p:spPr bwMode="auto">
          <a:xfrm>
            <a:off x="8259592" y="1564638"/>
            <a:ext cx="2579643" cy="4365200"/>
          </a:xfrm>
          <a:prstGeom prst="rect">
            <a:avLst/>
          </a:prstGeo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lstStyle>
            <a:lvl1pPr marL="169863" indent="-111125">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58738" indent="0">
              <a:lnSpc>
                <a:spcPct val="80000"/>
              </a:lnSpc>
              <a:spcBef>
                <a:spcPts val="1200"/>
              </a:spcBef>
            </a:pPr>
            <a:endParaRPr lang="en-US" altLang="en-US" sz="1500" b="1" dirty="0"/>
          </a:p>
          <a:p>
            <a:pPr marL="58738" indent="0" algn="ctr">
              <a:lnSpc>
                <a:spcPct val="80000"/>
              </a:lnSpc>
              <a:spcBef>
                <a:spcPts val="1200"/>
              </a:spcBef>
            </a:pPr>
            <a:r>
              <a:rPr lang="en-US" altLang="en-US" sz="1800" b="1" dirty="0"/>
              <a:t>Need to Plan For</a:t>
            </a:r>
          </a:p>
          <a:p>
            <a:pPr marL="58738" indent="0">
              <a:lnSpc>
                <a:spcPct val="80000"/>
              </a:lnSpc>
              <a:spcBef>
                <a:spcPts val="1200"/>
              </a:spcBef>
            </a:pPr>
            <a:r>
              <a:rPr lang="en-US" altLang="en-US" sz="1200" dirty="0"/>
              <a:t>Changes and plans needed to be considered for the group</a:t>
            </a:r>
          </a:p>
          <a:p>
            <a:pPr marL="230188" indent="-171450">
              <a:lnSpc>
                <a:spcPct val="80000"/>
              </a:lnSpc>
              <a:spcBef>
                <a:spcPts val="1200"/>
              </a:spcBef>
              <a:buFont typeface="Arial" panose="020B0604020202020204" pitchFamily="34" charset="0"/>
              <a:buChar char="•"/>
            </a:pPr>
            <a:r>
              <a:rPr lang="en-US" altLang="en-US" sz="1200" dirty="0"/>
              <a:t>Change contracts to have no equipment owned and leases for 3-years</a:t>
            </a:r>
          </a:p>
          <a:p>
            <a:pPr marL="230188" indent="-171450">
              <a:lnSpc>
                <a:spcPct val="80000"/>
              </a:lnSpc>
              <a:spcBef>
                <a:spcPts val="1200"/>
              </a:spcBef>
              <a:buFont typeface="Arial" panose="020B0604020202020204" pitchFamily="34" charset="0"/>
              <a:buChar char="•"/>
            </a:pPr>
            <a:r>
              <a:rPr lang="en-US" altLang="en-US" sz="1200" dirty="0"/>
              <a:t>Have adequate backups for all level of computers, apps, and servers</a:t>
            </a:r>
          </a:p>
          <a:p>
            <a:pPr marL="230188" indent="-171450">
              <a:lnSpc>
                <a:spcPct val="80000"/>
              </a:lnSpc>
              <a:spcBef>
                <a:spcPts val="1200"/>
              </a:spcBef>
              <a:buFont typeface="Arial" panose="020B0604020202020204" pitchFamily="34" charset="0"/>
              <a:buChar char="•"/>
            </a:pPr>
            <a:r>
              <a:rPr lang="en-US" altLang="en-US" sz="1200" dirty="0"/>
              <a:t>Connectivity and security for offsite locations</a:t>
            </a:r>
          </a:p>
          <a:p>
            <a:pPr marL="230188" indent="-171450">
              <a:lnSpc>
                <a:spcPct val="80000"/>
              </a:lnSpc>
              <a:spcBef>
                <a:spcPts val="1200"/>
              </a:spcBef>
              <a:buFont typeface="Arial" panose="020B0604020202020204" pitchFamily="34" charset="0"/>
              <a:buChar char="•"/>
            </a:pPr>
            <a:r>
              <a:rPr lang="en-US" altLang="en-US" sz="1200" dirty="0"/>
              <a:t>Single system method for finding and storing information</a:t>
            </a:r>
          </a:p>
          <a:p>
            <a:pPr marL="230188" indent="-171450">
              <a:lnSpc>
                <a:spcPct val="80000"/>
              </a:lnSpc>
              <a:spcBef>
                <a:spcPts val="1200"/>
              </a:spcBef>
              <a:buFont typeface="Arial" panose="020B0604020202020204" pitchFamily="34" charset="0"/>
              <a:buChar char="•"/>
            </a:pPr>
            <a:endParaRPr lang="en-US" altLang="en-US" sz="1200" dirty="0"/>
          </a:p>
          <a:p>
            <a:pPr marL="230188" indent="-171450">
              <a:lnSpc>
                <a:spcPct val="80000"/>
              </a:lnSpc>
              <a:spcBef>
                <a:spcPts val="1200"/>
              </a:spcBef>
              <a:buFont typeface="Arial" panose="020B0604020202020204" pitchFamily="34" charset="0"/>
              <a:buChar char="•"/>
            </a:pPr>
            <a:endParaRPr lang="en-US" altLang="en-US" sz="1200" dirty="0"/>
          </a:p>
          <a:p>
            <a:pPr marL="230188" indent="-171450">
              <a:lnSpc>
                <a:spcPct val="80000"/>
              </a:lnSpc>
              <a:spcBef>
                <a:spcPts val="1200"/>
              </a:spcBef>
              <a:buFont typeface="Arial" panose="020B0604020202020204" pitchFamily="34" charset="0"/>
              <a:buChar char="•"/>
            </a:pPr>
            <a:endParaRPr lang="en-US" altLang="en-US" sz="1200" dirty="0"/>
          </a:p>
        </p:txBody>
      </p:sp>
      <p:sp>
        <p:nvSpPr>
          <p:cNvPr id="44" name="Rectangle 7">
            <a:extLst>
              <a:ext uri="{FF2B5EF4-FFF2-40B4-BE49-F238E27FC236}">
                <a16:creationId xmlns:a16="http://schemas.microsoft.com/office/drawing/2014/main" id="{10EE18C3-5B05-1D48-9E0A-086118C0987C}"/>
              </a:ext>
            </a:extLst>
          </p:cNvPr>
          <p:cNvSpPr/>
          <p:nvPr/>
        </p:nvSpPr>
        <p:spPr bwMode="auto">
          <a:xfrm>
            <a:off x="4916990" y="1564637"/>
            <a:ext cx="2579643" cy="4365200"/>
          </a:xfrm>
          <a:prstGeom prst="rect">
            <a:avLst/>
          </a:prstGeo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lstStyle>
            <a:lvl1pPr marL="169863" indent="-111125">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58738" indent="0">
              <a:lnSpc>
                <a:spcPct val="80000"/>
              </a:lnSpc>
              <a:spcBef>
                <a:spcPts val="1200"/>
              </a:spcBef>
            </a:pPr>
            <a:endParaRPr lang="en-US" altLang="en-US" sz="1500" b="1" dirty="0"/>
          </a:p>
          <a:p>
            <a:pPr marL="58738" indent="0" algn="ctr">
              <a:lnSpc>
                <a:spcPct val="80000"/>
              </a:lnSpc>
              <a:spcBef>
                <a:spcPts val="1200"/>
              </a:spcBef>
            </a:pPr>
            <a:r>
              <a:rPr lang="en-US" altLang="en-US" sz="1800" b="1" dirty="0"/>
              <a:t> Impact On Group</a:t>
            </a:r>
          </a:p>
          <a:p>
            <a:pPr marL="58738" indent="0">
              <a:lnSpc>
                <a:spcPct val="80000"/>
              </a:lnSpc>
              <a:spcBef>
                <a:spcPts val="1200"/>
              </a:spcBef>
            </a:pPr>
            <a:r>
              <a:rPr lang="en-US" altLang="en-US" sz="1200" dirty="0"/>
              <a:t>Impacts that achieving the 5 year strategy will have on this group</a:t>
            </a:r>
          </a:p>
          <a:p>
            <a:pPr marL="230188" indent="-171450">
              <a:lnSpc>
                <a:spcPct val="80000"/>
              </a:lnSpc>
              <a:spcBef>
                <a:spcPts val="1200"/>
              </a:spcBef>
              <a:buFont typeface="Arial" panose="020B0604020202020204" pitchFamily="34" charset="0"/>
              <a:buChar char="•"/>
            </a:pPr>
            <a:r>
              <a:rPr lang="en-US" altLang="en-US" sz="1200" dirty="0"/>
              <a:t>Change out of equipment</a:t>
            </a:r>
          </a:p>
          <a:p>
            <a:pPr marL="230188" indent="-171450">
              <a:lnSpc>
                <a:spcPct val="80000"/>
              </a:lnSpc>
              <a:spcBef>
                <a:spcPts val="1200"/>
              </a:spcBef>
              <a:buFont typeface="Arial" panose="020B0604020202020204" pitchFamily="34" charset="0"/>
              <a:buChar char="•"/>
            </a:pPr>
            <a:r>
              <a:rPr lang="en-US" altLang="en-US" sz="1200" dirty="0"/>
              <a:t>Change out of services</a:t>
            </a:r>
          </a:p>
          <a:p>
            <a:pPr marL="230188" indent="-171450">
              <a:lnSpc>
                <a:spcPct val="80000"/>
              </a:lnSpc>
              <a:spcBef>
                <a:spcPts val="1200"/>
              </a:spcBef>
              <a:buFont typeface="Arial" panose="020B0604020202020204" pitchFamily="34" charset="0"/>
              <a:buChar char="•"/>
            </a:pPr>
            <a:r>
              <a:rPr lang="en-US" altLang="en-US" sz="1200" dirty="0"/>
              <a:t>Adding customer interface to ordering system from app/webpage without crashes/lost information</a:t>
            </a:r>
          </a:p>
          <a:p>
            <a:pPr marL="230188" indent="-171450">
              <a:lnSpc>
                <a:spcPct val="80000"/>
              </a:lnSpc>
              <a:spcBef>
                <a:spcPts val="1200"/>
              </a:spcBef>
              <a:buFont typeface="Arial" panose="020B0604020202020204" pitchFamily="34" charset="0"/>
              <a:buChar char="•"/>
            </a:pPr>
            <a:endParaRPr lang="en-US" altLang="en-US" sz="1200" dirty="0"/>
          </a:p>
          <a:p>
            <a:pPr marL="230188" indent="-171450">
              <a:lnSpc>
                <a:spcPct val="80000"/>
              </a:lnSpc>
              <a:spcBef>
                <a:spcPts val="1200"/>
              </a:spcBef>
              <a:buFont typeface="Arial" panose="020B0604020202020204" pitchFamily="34" charset="0"/>
              <a:buChar char="•"/>
            </a:pPr>
            <a:endParaRPr lang="en-US" altLang="en-US" sz="1200" dirty="0"/>
          </a:p>
          <a:p>
            <a:pPr marL="230188" indent="-171450">
              <a:lnSpc>
                <a:spcPct val="80000"/>
              </a:lnSpc>
              <a:spcBef>
                <a:spcPts val="1200"/>
              </a:spcBef>
              <a:buFont typeface="Arial" panose="020B0604020202020204" pitchFamily="34" charset="0"/>
              <a:buChar char="•"/>
            </a:pPr>
            <a:endParaRPr lang="en-US" altLang="en-US" sz="1200" dirty="0"/>
          </a:p>
        </p:txBody>
      </p:sp>
    </p:spTree>
    <p:extLst>
      <p:ext uri="{BB962C8B-B14F-4D97-AF65-F5344CB8AC3E}">
        <p14:creationId xmlns:p14="http://schemas.microsoft.com/office/powerpoint/2010/main" val="18055556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7AB65-FF3E-8E4E-B310-905EC6305A0E}"/>
              </a:ext>
            </a:extLst>
          </p:cNvPr>
          <p:cNvSpPr>
            <a:spLocks noGrp="1"/>
          </p:cNvSpPr>
          <p:nvPr>
            <p:ph type="title"/>
          </p:nvPr>
        </p:nvSpPr>
        <p:spPr/>
        <p:txBody>
          <a:bodyPr/>
          <a:lstStyle/>
          <a:p>
            <a:r>
              <a:rPr lang="en-US" dirty="0"/>
              <a:t>Human Resources</a:t>
            </a:r>
          </a:p>
        </p:txBody>
      </p:sp>
      <p:sp>
        <p:nvSpPr>
          <p:cNvPr id="7" name="TextBox 6">
            <a:extLst>
              <a:ext uri="{FF2B5EF4-FFF2-40B4-BE49-F238E27FC236}">
                <a16:creationId xmlns:a16="http://schemas.microsoft.com/office/drawing/2014/main" id="{3BC9E592-5158-1446-A71D-580A987DDCCB}"/>
              </a:ext>
            </a:extLst>
          </p:cNvPr>
          <p:cNvSpPr txBox="1"/>
          <p:nvPr/>
        </p:nvSpPr>
        <p:spPr>
          <a:xfrm>
            <a:off x="10648848" y="135352"/>
            <a:ext cx="1462260" cy="369332"/>
          </a:xfrm>
          <a:prstGeom prst="rect">
            <a:avLst/>
          </a:prstGeom>
          <a:noFill/>
        </p:spPr>
        <p:txBody>
          <a:bodyPr wrap="none" rtlCol="0">
            <a:spAutoFit/>
          </a:bodyPr>
          <a:lstStyle/>
          <a:p>
            <a:r>
              <a:rPr lang="en-US" dirty="0"/>
              <a:t>FY 2022-2026</a:t>
            </a:r>
          </a:p>
        </p:txBody>
      </p:sp>
      <p:grpSp>
        <p:nvGrpSpPr>
          <p:cNvPr id="33" name="Group 75">
            <a:extLst>
              <a:ext uri="{FF2B5EF4-FFF2-40B4-BE49-F238E27FC236}">
                <a16:creationId xmlns:a16="http://schemas.microsoft.com/office/drawing/2014/main" id="{148948A5-B4CB-3747-B17A-B679B5961E1A}"/>
              </a:ext>
            </a:extLst>
          </p:cNvPr>
          <p:cNvGrpSpPr>
            <a:grpSpLocks/>
          </p:cNvGrpSpPr>
          <p:nvPr/>
        </p:nvGrpSpPr>
        <p:grpSpPr bwMode="auto">
          <a:xfrm>
            <a:off x="8167096" y="6055331"/>
            <a:ext cx="2628221" cy="284163"/>
            <a:chOff x="4064" y="3720"/>
            <a:chExt cx="1347" cy="179"/>
          </a:xfrm>
        </p:grpSpPr>
        <p:pic>
          <p:nvPicPr>
            <p:cNvPr id="34" name="Ellipse 300">
              <a:extLst>
                <a:ext uri="{FF2B5EF4-FFF2-40B4-BE49-F238E27FC236}">
                  <a16:creationId xmlns:a16="http://schemas.microsoft.com/office/drawing/2014/main" id="{CD8B9BC1-B858-3643-AC7B-B194D80CD4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4" y="3720"/>
              <a:ext cx="1347" cy="179"/>
            </a:xfrm>
            <a:prstGeom prst="rect">
              <a:avLst/>
            </a:prstGeom>
            <a:noFill/>
            <a:extLst>
              <a:ext uri="{909E8E84-426E-40DD-AFC4-6F175D3DCCD1}">
                <a14:hiddenFill xmlns:a14="http://schemas.microsoft.com/office/drawing/2010/main">
                  <a:solidFill>
                    <a:srgbClr val="FFFFFF"/>
                  </a:solidFill>
                </a14:hiddenFill>
              </a:ext>
            </a:extLst>
          </p:spPr>
        </p:pic>
        <p:sp>
          <p:nvSpPr>
            <p:cNvPr id="35" name="Text Box 77">
              <a:extLst>
                <a:ext uri="{FF2B5EF4-FFF2-40B4-BE49-F238E27FC236}">
                  <a16:creationId xmlns:a16="http://schemas.microsoft.com/office/drawing/2014/main" id="{8DB4D5B9-46F8-BA43-BD49-60AC54993BB8}"/>
                </a:ext>
              </a:extLst>
            </p:cNvPr>
            <p:cNvSpPr txBox="1">
              <a:spLocks noChangeAspect="1" noChangeArrowheads="1"/>
            </p:cNvSpPr>
            <p:nvPr/>
          </p:nvSpPr>
          <p:spPr bwMode="auto">
            <a:xfrm>
              <a:off x="4264" y="3751"/>
              <a:ext cx="946"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noProof="1">
                <a:solidFill>
                  <a:srgbClr val="FFFFFF"/>
                </a:solidFill>
                <a:latin typeface="Calibri" panose="020F0502020204030204" pitchFamily="34" charset="0"/>
              </a:endParaRPr>
            </a:p>
          </p:txBody>
        </p:sp>
      </p:grpSp>
      <p:grpSp>
        <p:nvGrpSpPr>
          <p:cNvPr id="36" name="Group 78">
            <a:extLst>
              <a:ext uri="{FF2B5EF4-FFF2-40B4-BE49-F238E27FC236}">
                <a16:creationId xmlns:a16="http://schemas.microsoft.com/office/drawing/2014/main" id="{CF82528C-D578-B14E-8113-27EDD2B093E2}"/>
              </a:ext>
            </a:extLst>
          </p:cNvPr>
          <p:cNvGrpSpPr>
            <a:grpSpLocks/>
          </p:cNvGrpSpPr>
          <p:nvPr/>
        </p:nvGrpSpPr>
        <p:grpSpPr bwMode="auto">
          <a:xfrm>
            <a:off x="4796602" y="6055331"/>
            <a:ext cx="2628221" cy="284163"/>
            <a:chOff x="4064" y="3720"/>
            <a:chExt cx="1347" cy="179"/>
          </a:xfrm>
        </p:grpSpPr>
        <p:pic>
          <p:nvPicPr>
            <p:cNvPr id="37" name="Ellipse 300">
              <a:extLst>
                <a:ext uri="{FF2B5EF4-FFF2-40B4-BE49-F238E27FC236}">
                  <a16:creationId xmlns:a16="http://schemas.microsoft.com/office/drawing/2014/main" id="{DC0EA28B-287E-704A-ACC7-21E8FC8E2A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4" y="3720"/>
              <a:ext cx="1347" cy="179"/>
            </a:xfrm>
            <a:prstGeom prst="rect">
              <a:avLst/>
            </a:prstGeom>
            <a:noFill/>
            <a:extLst>
              <a:ext uri="{909E8E84-426E-40DD-AFC4-6F175D3DCCD1}">
                <a14:hiddenFill xmlns:a14="http://schemas.microsoft.com/office/drawing/2010/main">
                  <a:solidFill>
                    <a:srgbClr val="FFFFFF"/>
                  </a:solidFill>
                </a14:hiddenFill>
              </a:ext>
            </a:extLst>
          </p:spPr>
        </p:pic>
        <p:sp>
          <p:nvSpPr>
            <p:cNvPr id="38" name="Text Box 80">
              <a:extLst>
                <a:ext uri="{FF2B5EF4-FFF2-40B4-BE49-F238E27FC236}">
                  <a16:creationId xmlns:a16="http://schemas.microsoft.com/office/drawing/2014/main" id="{CC4EAFAE-50A9-8D45-ACE8-BD1D6F882DFB}"/>
                </a:ext>
              </a:extLst>
            </p:cNvPr>
            <p:cNvSpPr txBox="1">
              <a:spLocks noChangeAspect="1" noChangeArrowheads="1"/>
            </p:cNvSpPr>
            <p:nvPr/>
          </p:nvSpPr>
          <p:spPr bwMode="auto">
            <a:xfrm>
              <a:off x="4264" y="3751"/>
              <a:ext cx="946"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noProof="1">
                <a:solidFill>
                  <a:srgbClr val="FFFFFF"/>
                </a:solidFill>
                <a:latin typeface="Calibri" panose="020F0502020204030204" pitchFamily="34" charset="0"/>
              </a:endParaRPr>
            </a:p>
          </p:txBody>
        </p:sp>
      </p:grpSp>
      <p:grpSp>
        <p:nvGrpSpPr>
          <p:cNvPr id="39" name="Group 81">
            <a:extLst>
              <a:ext uri="{FF2B5EF4-FFF2-40B4-BE49-F238E27FC236}">
                <a16:creationId xmlns:a16="http://schemas.microsoft.com/office/drawing/2014/main" id="{8F8649A0-98C4-9F47-98C6-FAA5FEC9A841}"/>
              </a:ext>
            </a:extLst>
          </p:cNvPr>
          <p:cNvGrpSpPr>
            <a:grpSpLocks/>
          </p:cNvGrpSpPr>
          <p:nvPr/>
        </p:nvGrpSpPr>
        <p:grpSpPr bwMode="auto">
          <a:xfrm>
            <a:off x="1559522" y="6055329"/>
            <a:ext cx="2628221" cy="284163"/>
            <a:chOff x="4064" y="3720"/>
            <a:chExt cx="1347" cy="179"/>
          </a:xfrm>
        </p:grpSpPr>
        <p:pic>
          <p:nvPicPr>
            <p:cNvPr id="40" name="Ellipse 300">
              <a:extLst>
                <a:ext uri="{FF2B5EF4-FFF2-40B4-BE49-F238E27FC236}">
                  <a16:creationId xmlns:a16="http://schemas.microsoft.com/office/drawing/2014/main" id="{59FFC07C-7BD1-A34D-80E4-18F6028E25A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4" y="3720"/>
              <a:ext cx="1347" cy="179"/>
            </a:xfrm>
            <a:prstGeom prst="rect">
              <a:avLst/>
            </a:prstGeom>
            <a:noFill/>
            <a:extLst>
              <a:ext uri="{909E8E84-426E-40DD-AFC4-6F175D3DCCD1}">
                <a14:hiddenFill xmlns:a14="http://schemas.microsoft.com/office/drawing/2010/main">
                  <a:solidFill>
                    <a:srgbClr val="FFFFFF"/>
                  </a:solidFill>
                </a14:hiddenFill>
              </a:ext>
            </a:extLst>
          </p:spPr>
        </p:pic>
        <p:sp>
          <p:nvSpPr>
            <p:cNvPr id="41" name="Text Box 83">
              <a:extLst>
                <a:ext uri="{FF2B5EF4-FFF2-40B4-BE49-F238E27FC236}">
                  <a16:creationId xmlns:a16="http://schemas.microsoft.com/office/drawing/2014/main" id="{A9B25AD6-E01F-C44F-977A-BC6190A999A3}"/>
                </a:ext>
              </a:extLst>
            </p:cNvPr>
            <p:cNvSpPr txBox="1">
              <a:spLocks noChangeAspect="1" noChangeArrowheads="1"/>
            </p:cNvSpPr>
            <p:nvPr/>
          </p:nvSpPr>
          <p:spPr bwMode="auto">
            <a:xfrm>
              <a:off x="4264" y="3751"/>
              <a:ext cx="946"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noProof="1">
                <a:solidFill>
                  <a:srgbClr val="FFFFFF"/>
                </a:solidFill>
                <a:latin typeface="Calibri" panose="020F0502020204030204" pitchFamily="34" charset="0"/>
              </a:endParaRPr>
            </a:p>
          </p:txBody>
        </p:sp>
      </p:grpSp>
      <p:sp>
        <p:nvSpPr>
          <p:cNvPr id="42" name="Rectangle 7">
            <a:extLst>
              <a:ext uri="{FF2B5EF4-FFF2-40B4-BE49-F238E27FC236}">
                <a16:creationId xmlns:a16="http://schemas.microsoft.com/office/drawing/2014/main" id="{401E1135-F9A3-534E-A3F3-14C3E5EE9598}"/>
              </a:ext>
            </a:extLst>
          </p:cNvPr>
          <p:cNvSpPr/>
          <p:nvPr/>
        </p:nvSpPr>
        <p:spPr bwMode="auto">
          <a:xfrm>
            <a:off x="1559521" y="1564637"/>
            <a:ext cx="2579643" cy="4365200"/>
          </a:xfrm>
          <a:prstGeom prst="rect">
            <a:avLst/>
          </a:prstGeo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lstStyle>
            <a:lvl1pPr marL="169863" indent="-111125">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58738" indent="0">
              <a:lnSpc>
                <a:spcPct val="80000"/>
              </a:lnSpc>
              <a:spcBef>
                <a:spcPts val="1200"/>
              </a:spcBef>
            </a:pPr>
            <a:endParaRPr lang="en-US" altLang="en-US" sz="1500" b="1" dirty="0"/>
          </a:p>
          <a:p>
            <a:pPr marL="58738" indent="0" algn="ctr">
              <a:lnSpc>
                <a:spcPct val="80000"/>
              </a:lnSpc>
              <a:spcBef>
                <a:spcPts val="1200"/>
              </a:spcBef>
            </a:pPr>
            <a:r>
              <a:rPr lang="en-US" altLang="en-US" sz="1800" b="1" dirty="0"/>
              <a:t>Help Needed</a:t>
            </a:r>
          </a:p>
          <a:p>
            <a:pPr marL="58738" indent="0">
              <a:lnSpc>
                <a:spcPct val="80000"/>
              </a:lnSpc>
              <a:spcBef>
                <a:spcPts val="1200"/>
              </a:spcBef>
            </a:pPr>
            <a:r>
              <a:rPr lang="en-US" altLang="en-US" sz="1200" dirty="0"/>
              <a:t>List of actions from this group to help achieve the 5 year strategy</a:t>
            </a:r>
          </a:p>
          <a:p>
            <a:pPr marL="230188" indent="-171450">
              <a:lnSpc>
                <a:spcPct val="80000"/>
              </a:lnSpc>
              <a:spcBef>
                <a:spcPts val="1200"/>
              </a:spcBef>
              <a:buFont typeface="Arial" panose="020B0604020202020204" pitchFamily="34" charset="0"/>
              <a:buChar char="•"/>
            </a:pPr>
            <a:r>
              <a:rPr lang="en-US" altLang="en-US" sz="1200" dirty="0"/>
              <a:t>Hiring and training for offsite employees</a:t>
            </a:r>
          </a:p>
          <a:p>
            <a:pPr marL="230188" indent="-171450">
              <a:lnSpc>
                <a:spcPct val="80000"/>
              </a:lnSpc>
              <a:spcBef>
                <a:spcPts val="1200"/>
              </a:spcBef>
              <a:buFont typeface="Arial" panose="020B0604020202020204" pitchFamily="34" charset="0"/>
              <a:buChar char="•"/>
            </a:pPr>
            <a:r>
              <a:rPr lang="en-US" altLang="en-US" sz="1200" dirty="0"/>
              <a:t>Regional living expenses</a:t>
            </a:r>
          </a:p>
          <a:p>
            <a:pPr marL="230188" indent="-171450">
              <a:lnSpc>
                <a:spcPct val="80000"/>
              </a:lnSpc>
              <a:spcBef>
                <a:spcPts val="1200"/>
              </a:spcBef>
              <a:buFont typeface="Arial" panose="020B0604020202020204" pitchFamily="34" charset="0"/>
              <a:buChar char="•"/>
            </a:pPr>
            <a:endParaRPr lang="en-US" altLang="en-US" sz="1200" dirty="0"/>
          </a:p>
          <a:p>
            <a:pPr marL="230188" indent="-171450">
              <a:lnSpc>
                <a:spcPct val="80000"/>
              </a:lnSpc>
              <a:spcBef>
                <a:spcPts val="1200"/>
              </a:spcBef>
              <a:buFont typeface="Arial" panose="020B0604020202020204" pitchFamily="34" charset="0"/>
              <a:buChar char="•"/>
            </a:pPr>
            <a:endParaRPr lang="en-US" altLang="en-US" sz="1200" dirty="0"/>
          </a:p>
        </p:txBody>
      </p:sp>
      <p:sp>
        <p:nvSpPr>
          <p:cNvPr id="43" name="Rectangle 7">
            <a:extLst>
              <a:ext uri="{FF2B5EF4-FFF2-40B4-BE49-F238E27FC236}">
                <a16:creationId xmlns:a16="http://schemas.microsoft.com/office/drawing/2014/main" id="{5F3395B6-B0A1-674F-A319-4919B9B4AF98}"/>
              </a:ext>
            </a:extLst>
          </p:cNvPr>
          <p:cNvSpPr/>
          <p:nvPr/>
        </p:nvSpPr>
        <p:spPr bwMode="auto">
          <a:xfrm>
            <a:off x="8259592" y="1564638"/>
            <a:ext cx="2579643" cy="4365200"/>
          </a:xfrm>
          <a:prstGeom prst="rect">
            <a:avLst/>
          </a:prstGeo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lstStyle>
            <a:lvl1pPr marL="169863" indent="-111125">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58738" indent="0">
              <a:lnSpc>
                <a:spcPct val="80000"/>
              </a:lnSpc>
              <a:spcBef>
                <a:spcPts val="1200"/>
              </a:spcBef>
            </a:pPr>
            <a:endParaRPr lang="en-US" altLang="en-US" sz="1500" b="1" dirty="0"/>
          </a:p>
          <a:p>
            <a:pPr marL="58738" indent="0" algn="ctr">
              <a:lnSpc>
                <a:spcPct val="80000"/>
              </a:lnSpc>
              <a:spcBef>
                <a:spcPts val="1200"/>
              </a:spcBef>
            </a:pPr>
            <a:r>
              <a:rPr lang="en-US" altLang="en-US" sz="1800" b="1" dirty="0"/>
              <a:t>Need to Plan For</a:t>
            </a:r>
          </a:p>
          <a:p>
            <a:pPr marL="58738" indent="0">
              <a:lnSpc>
                <a:spcPct val="80000"/>
              </a:lnSpc>
              <a:spcBef>
                <a:spcPts val="1200"/>
              </a:spcBef>
            </a:pPr>
            <a:r>
              <a:rPr lang="en-US" altLang="en-US" sz="1200" dirty="0"/>
              <a:t>Changes and plans needed to be considered for the group</a:t>
            </a:r>
          </a:p>
          <a:p>
            <a:pPr marL="230188" indent="-171450">
              <a:lnSpc>
                <a:spcPct val="80000"/>
              </a:lnSpc>
              <a:spcBef>
                <a:spcPts val="1200"/>
              </a:spcBef>
              <a:buFont typeface="Arial" panose="020B0604020202020204" pitchFamily="34" charset="0"/>
              <a:buChar char="•"/>
            </a:pPr>
            <a:r>
              <a:rPr lang="en-US" altLang="en-US" sz="1200" dirty="0"/>
              <a:t>Increased offsite and onsite staff</a:t>
            </a:r>
          </a:p>
          <a:p>
            <a:pPr marL="230188" indent="-171450">
              <a:lnSpc>
                <a:spcPct val="80000"/>
              </a:lnSpc>
              <a:spcBef>
                <a:spcPts val="1200"/>
              </a:spcBef>
              <a:buFont typeface="Arial" panose="020B0604020202020204" pitchFamily="34" charset="0"/>
              <a:buChar char="•"/>
            </a:pPr>
            <a:r>
              <a:rPr lang="en-US" altLang="en-US" sz="1200" dirty="0"/>
              <a:t>Changes to multiple facets of benefits packages</a:t>
            </a:r>
          </a:p>
          <a:p>
            <a:pPr marL="230188" indent="-171450">
              <a:lnSpc>
                <a:spcPct val="80000"/>
              </a:lnSpc>
              <a:spcBef>
                <a:spcPts val="1200"/>
              </a:spcBef>
              <a:buFont typeface="Arial" panose="020B0604020202020204" pitchFamily="34" charset="0"/>
              <a:buChar char="•"/>
            </a:pPr>
            <a:r>
              <a:rPr lang="en-US" altLang="en-US" sz="1200" dirty="0"/>
              <a:t>Increasing HR staff to assure more than adequate coverage to make staff lives easier for training, benefits, and pay</a:t>
            </a:r>
          </a:p>
          <a:p>
            <a:pPr marL="230188" indent="-171450">
              <a:lnSpc>
                <a:spcPct val="80000"/>
              </a:lnSpc>
              <a:spcBef>
                <a:spcPts val="1200"/>
              </a:spcBef>
              <a:buFont typeface="Arial" panose="020B0604020202020204" pitchFamily="34" charset="0"/>
              <a:buChar char="•"/>
            </a:pPr>
            <a:endParaRPr lang="en-US" altLang="en-US" sz="1200" dirty="0"/>
          </a:p>
          <a:p>
            <a:pPr marL="230188" indent="-171450">
              <a:lnSpc>
                <a:spcPct val="80000"/>
              </a:lnSpc>
              <a:spcBef>
                <a:spcPts val="1200"/>
              </a:spcBef>
              <a:buFont typeface="Arial" panose="020B0604020202020204" pitchFamily="34" charset="0"/>
              <a:buChar char="•"/>
            </a:pPr>
            <a:endParaRPr lang="en-US" altLang="en-US" sz="1200" dirty="0"/>
          </a:p>
          <a:p>
            <a:pPr marL="230188" indent="-171450">
              <a:lnSpc>
                <a:spcPct val="80000"/>
              </a:lnSpc>
              <a:spcBef>
                <a:spcPts val="1200"/>
              </a:spcBef>
              <a:buFont typeface="Arial" panose="020B0604020202020204" pitchFamily="34" charset="0"/>
              <a:buChar char="•"/>
            </a:pPr>
            <a:endParaRPr lang="en-US" altLang="en-US" sz="1200" dirty="0"/>
          </a:p>
        </p:txBody>
      </p:sp>
      <p:sp>
        <p:nvSpPr>
          <p:cNvPr id="44" name="Rectangle 7">
            <a:extLst>
              <a:ext uri="{FF2B5EF4-FFF2-40B4-BE49-F238E27FC236}">
                <a16:creationId xmlns:a16="http://schemas.microsoft.com/office/drawing/2014/main" id="{10EE18C3-5B05-1D48-9E0A-086118C0987C}"/>
              </a:ext>
            </a:extLst>
          </p:cNvPr>
          <p:cNvSpPr/>
          <p:nvPr/>
        </p:nvSpPr>
        <p:spPr bwMode="auto">
          <a:xfrm>
            <a:off x="4916990" y="1564637"/>
            <a:ext cx="2579643" cy="4365200"/>
          </a:xfrm>
          <a:prstGeom prst="rect">
            <a:avLst/>
          </a:prstGeo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lstStyle>
            <a:lvl1pPr marL="169863" indent="-111125">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58738" indent="0">
              <a:lnSpc>
                <a:spcPct val="80000"/>
              </a:lnSpc>
              <a:spcBef>
                <a:spcPts val="1200"/>
              </a:spcBef>
            </a:pPr>
            <a:endParaRPr lang="en-US" altLang="en-US" sz="1500" b="1" dirty="0"/>
          </a:p>
          <a:p>
            <a:pPr marL="58738" indent="0" algn="ctr">
              <a:lnSpc>
                <a:spcPct val="80000"/>
              </a:lnSpc>
              <a:spcBef>
                <a:spcPts val="1200"/>
              </a:spcBef>
            </a:pPr>
            <a:r>
              <a:rPr lang="en-US" altLang="en-US" sz="1800" b="1" dirty="0"/>
              <a:t> Impact On Group</a:t>
            </a:r>
          </a:p>
          <a:p>
            <a:pPr marL="58738" indent="0">
              <a:lnSpc>
                <a:spcPct val="80000"/>
              </a:lnSpc>
              <a:spcBef>
                <a:spcPts val="1200"/>
              </a:spcBef>
            </a:pPr>
            <a:r>
              <a:rPr lang="en-US" altLang="en-US" sz="1200" dirty="0"/>
              <a:t>Impacts that achieving the 5 year strategy will have on this group</a:t>
            </a:r>
          </a:p>
          <a:p>
            <a:pPr marL="230188" indent="-171450">
              <a:lnSpc>
                <a:spcPct val="80000"/>
              </a:lnSpc>
              <a:spcBef>
                <a:spcPts val="1200"/>
              </a:spcBef>
              <a:buFont typeface="Arial" panose="020B0604020202020204" pitchFamily="34" charset="0"/>
              <a:buChar char="•"/>
            </a:pPr>
            <a:r>
              <a:rPr lang="en-US" altLang="en-US" sz="1200" dirty="0"/>
              <a:t>Greater demand for benefits expansion</a:t>
            </a:r>
          </a:p>
          <a:p>
            <a:pPr marL="230188" indent="-171450">
              <a:lnSpc>
                <a:spcPct val="80000"/>
              </a:lnSpc>
              <a:spcBef>
                <a:spcPts val="1200"/>
              </a:spcBef>
              <a:buFont typeface="Arial" panose="020B0604020202020204" pitchFamily="34" charset="0"/>
              <a:buChar char="•"/>
            </a:pPr>
            <a:r>
              <a:rPr lang="en-US" altLang="en-US" sz="1200" dirty="0"/>
              <a:t>Need for different time zone support</a:t>
            </a:r>
          </a:p>
          <a:p>
            <a:pPr marL="230188" indent="-171450">
              <a:lnSpc>
                <a:spcPct val="80000"/>
              </a:lnSpc>
              <a:spcBef>
                <a:spcPts val="1200"/>
              </a:spcBef>
              <a:buFont typeface="Arial" panose="020B0604020202020204" pitchFamily="34" charset="0"/>
              <a:buChar char="•"/>
            </a:pPr>
            <a:r>
              <a:rPr lang="en-US" altLang="en-US" sz="1200" dirty="0"/>
              <a:t>Potential need for multi-lingual materials</a:t>
            </a:r>
          </a:p>
          <a:p>
            <a:pPr marL="230188" indent="-171450">
              <a:lnSpc>
                <a:spcPct val="80000"/>
              </a:lnSpc>
              <a:spcBef>
                <a:spcPts val="1200"/>
              </a:spcBef>
              <a:buFont typeface="Arial" panose="020B0604020202020204" pitchFamily="34" charset="0"/>
              <a:buChar char="•"/>
            </a:pPr>
            <a:endParaRPr lang="en-US" altLang="en-US" sz="1200" dirty="0"/>
          </a:p>
          <a:p>
            <a:pPr marL="230188" indent="-171450">
              <a:lnSpc>
                <a:spcPct val="80000"/>
              </a:lnSpc>
              <a:spcBef>
                <a:spcPts val="1200"/>
              </a:spcBef>
              <a:buFont typeface="Arial" panose="020B0604020202020204" pitchFamily="34" charset="0"/>
              <a:buChar char="•"/>
            </a:pPr>
            <a:endParaRPr lang="en-US" altLang="en-US" sz="1200" dirty="0"/>
          </a:p>
          <a:p>
            <a:pPr marL="230188" indent="-171450">
              <a:lnSpc>
                <a:spcPct val="80000"/>
              </a:lnSpc>
              <a:spcBef>
                <a:spcPts val="1200"/>
              </a:spcBef>
              <a:buFont typeface="Arial" panose="020B0604020202020204" pitchFamily="34" charset="0"/>
              <a:buChar char="•"/>
            </a:pPr>
            <a:endParaRPr lang="en-US" altLang="en-US" sz="1200" dirty="0"/>
          </a:p>
        </p:txBody>
      </p:sp>
    </p:spTree>
    <p:extLst>
      <p:ext uri="{BB962C8B-B14F-4D97-AF65-F5344CB8AC3E}">
        <p14:creationId xmlns:p14="http://schemas.microsoft.com/office/powerpoint/2010/main" val="2250726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7AB65-FF3E-8E4E-B310-905EC6305A0E}"/>
              </a:ext>
            </a:extLst>
          </p:cNvPr>
          <p:cNvSpPr>
            <a:spLocks noGrp="1"/>
          </p:cNvSpPr>
          <p:nvPr>
            <p:ph type="title"/>
          </p:nvPr>
        </p:nvSpPr>
        <p:spPr/>
        <p:txBody>
          <a:bodyPr/>
          <a:lstStyle/>
          <a:p>
            <a:r>
              <a:rPr lang="en-US" dirty="0"/>
              <a:t>Succession Plan</a:t>
            </a:r>
          </a:p>
        </p:txBody>
      </p:sp>
      <p:sp>
        <p:nvSpPr>
          <p:cNvPr id="7" name="TextBox 6">
            <a:extLst>
              <a:ext uri="{FF2B5EF4-FFF2-40B4-BE49-F238E27FC236}">
                <a16:creationId xmlns:a16="http://schemas.microsoft.com/office/drawing/2014/main" id="{F4F81122-2064-5C45-83F6-E0181A72AC97}"/>
              </a:ext>
            </a:extLst>
          </p:cNvPr>
          <p:cNvSpPr txBox="1"/>
          <p:nvPr/>
        </p:nvSpPr>
        <p:spPr>
          <a:xfrm>
            <a:off x="10648848" y="135352"/>
            <a:ext cx="1462260" cy="369332"/>
          </a:xfrm>
          <a:prstGeom prst="rect">
            <a:avLst/>
          </a:prstGeom>
          <a:noFill/>
        </p:spPr>
        <p:txBody>
          <a:bodyPr wrap="none" rtlCol="0">
            <a:spAutoFit/>
          </a:bodyPr>
          <a:lstStyle/>
          <a:p>
            <a:r>
              <a:rPr lang="en-US" dirty="0"/>
              <a:t>FY 2022-2026</a:t>
            </a:r>
          </a:p>
        </p:txBody>
      </p:sp>
      <p:graphicFrame>
        <p:nvGraphicFramePr>
          <p:cNvPr id="5" name="Table 4">
            <a:extLst>
              <a:ext uri="{FF2B5EF4-FFF2-40B4-BE49-F238E27FC236}">
                <a16:creationId xmlns:a16="http://schemas.microsoft.com/office/drawing/2014/main" id="{B9948EC2-6388-F548-90A4-2FCC32627B49}"/>
              </a:ext>
            </a:extLst>
          </p:cNvPr>
          <p:cNvGraphicFramePr>
            <a:graphicFrameLocks noGrp="1"/>
          </p:cNvGraphicFramePr>
          <p:nvPr>
            <p:extLst>
              <p:ext uri="{D42A27DB-BD31-4B8C-83A1-F6EECF244321}">
                <p14:modId xmlns:p14="http://schemas.microsoft.com/office/powerpoint/2010/main" val="1133015949"/>
              </p:ext>
            </p:extLst>
          </p:nvPr>
        </p:nvGraphicFramePr>
        <p:xfrm>
          <a:off x="338635" y="1553691"/>
          <a:ext cx="6175180" cy="2494464"/>
        </p:xfrm>
        <a:graphic>
          <a:graphicData uri="http://schemas.openxmlformats.org/drawingml/2006/table">
            <a:tbl>
              <a:tblPr firstRow="1" bandRow="1">
                <a:tableStyleId>{AF606853-7671-496A-8E4F-DF71F8EC918B}</a:tableStyleId>
              </a:tblPr>
              <a:tblGrid>
                <a:gridCol w="1366874">
                  <a:extLst>
                    <a:ext uri="{9D8B030D-6E8A-4147-A177-3AD203B41FA5}">
                      <a16:colId xmlns:a16="http://schemas.microsoft.com/office/drawing/2014/main" val="20000"/>
                    </a:ext>
                  </a:extLst>
                </a:gridCol>
                <a:gridCol w="1880171">
                  <a:extLst>
                    <a:ext uri="{9D8B030D-6E8A-4147-A177-3AD203B41FA5}">
                      <a16:colId xmlns:a16="http://schemas.microsoft.com/office/drawing/2014/main" val="20001"/>
                    </a:ext>
                  </a:extLst>
                </a:gridCol>
                <a:gridCol w="1212351">
                  <a:extLst>
                    <a:ext uri="{9D8B030D-6E8A-4147-A177-3AD203B41FA5}">
                      <a16:colId xmlns:a16="http://schemas.microsoft.com/office/drawing/2014/main" val="20002"/>
                    </a:ext>
                  </a:extLst>
                </a:gridCol>
                <a:gridCol w="1715784">
                  <a:extLst>
                    <a:ext uri="{9D8B030D-6E8A-4147-A177-3AD203B41FA5}">
                      <a16:colId xmlns:a16="http://schemas.microsoft.com/office/drawing/2014/main" val="20003"/>
                    </a:ext>
                  </a:extLst>
                </a:gridCol>
              </a:tblGrid>
              <a:tr h="3262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Person’s Name</a:t>
                      </a:r>
                      <a:endParaRPr lang="en-US" sz="1400" b="1" dirty="0">
                        <a:solidFill>
                          <a:schemeClr val="tx1"/>
                        </a:solidFill>
                        <a:latin typeface="Arial" pitchFamily="34" charset="0"/>
                        <a:cs typeface="Arial" pitchFamily="34" charset="0"/>
                      </a:endParaRPr>
                    </a:p>
                  </a:txBody>
                  <a:tcPr/>
                </a:tc>
                <a:tc>
                  <a:txBody>
                    <a:bodyPr/>
                    <a:lstStyle/>
                    <a:p>
                      <a:pPr algn="ctr"/>
                      <a:r>
                        <a:rPr lang="en-US" sz="1400" dirty="0"/>
                        <a:t>Actively Training For</a:t>
                      </a:r>
                      <a:endParaRPr lang="en-US" sz="1400" b="1" dirty="0">
                        <a:solidFill>
                          <a:schemeClr val="tx1"/>
                        </a:solidFill>
                        <a:latin typeface="Arial" pitchFamily="34" charset="0"/>
                        <a:cs typeface="Arial" pitchFamily="34" charset="0"/>
                      </a:endParaRPr>
                    </a:p>
                  </a:txBody>
                  <a:tcPr/>
                </a:tc>
                <a:tc>
                  <a:txBody>
                    <a:bodyPr/>
                    <a:lstStyle/>
                    <a:p>
                      <a:pPr algn="ctr"/>
                      <a:r>
                        <a:rPr lang="en-US" sz="1400" dirty="0"/>
                        <a:t>Ready By </a:t>
                      </a:r>
                      <a:endParaRPr lang="en-US" sz="1400" b="1" dirty="0">
                        <a:solidFill>
                          <a:schemeClr val="tx1"/>
                        </a:solidFill>
                        <a:latin typeface="Arial" pitchFamily="34" charset="0"/>
                        <a:cs typeface="Arial" pitchFamily="34" charset="0"/>
                      </a:endParaRPr>
                    </a:p>
                  </a:txBody>
                  <a:tcPr/>
                </a:tc>
                <a:tc>
                  <a:txBody>
                    <a:bodyPr/>
                    <a:lstStyle/>
                    <a:p>
                      <a:pPr algn="ctr"/>
                      <a:r>
                        <a:rPr lang="en-US" sz="1400" dirty="0"/>
                        <a:t>Their Replacement</a:t>
                      </a:r>
                      <a:endParaRPr lang="en-US" sz="1400" b="1" dirty="0">
                        <a:solidFill>
                          <a:schemeClr val="tx1"/>
                        </a:solidFill>
                        <a:latin typeface="Arial" pitchFamily="34" charset="0"/>
                        <a:cs typeface="Arial" pitchFamily="34" charset="0"/>
                      </a:endParaRPr>
                    </a:p>
                  </a:txBody>
                  <a:tcPr/>
                </a:tc>
                <a:extLst>
                  <a:ext uri="{0D108BD9-81ED-4DB2-BD59-A6C34878D82A}">
                    <a16:rowId xmlns:a16="http://schemas.microsoft.com/office/drawing/2014/main" val="10000"/>
                  </a:ext>
                </a:extLst>
              </a:tr>
              <a:tr h="426406">
                <a:tc>
                  <a:txBody>
                    <a:bodyPr/>
                    <a:lstStyle/>
                    <a:p>
                      <a:r>
                        <a:rPr lang="en-US" sz="1400" b="1" dirty="0">
                          <a:latin typeface="+mn-lt"/>
                        </a:rPr>
                        <a:t>R. Smith</a:t>
                      </a:r>
                      <a:endParaRPr lang="en-US" sz="1400" b="1" dirty="0">
                        <a:latin typeface="+mn-lt"/>
                        <a:cs typeface="Arial" pitchFamily="34" charset="0"/>
                      </a:endParaRPr>
                    </a:p>
                  </a:txBody>
                  <a:tcPr/>
                </a:tc>
                <a:tc>
                  <a:txBody>
                    <a:bodyPr/>
                    <a:lstStyle/>
                    <a:p>
                      <a:pPr algn="ctr"/>
                      <a:r>
                        <a:rPr lang="en-US" sz="1200" dirty="0">
                          <a:latin typeface="+mn-lt"/>
                          <a:cs typeface="Arial" pitchFamily="34" charset="0"/>
                        </a:rPr>
                        <a:t>CEO</a:t>
                      </a:r>
                    </a:p>
                  </a:txBody>
                  <a:tcPr/>
                </a:tc>
                <a:tc>
                  <a:txBody>
                    <a:bodyPr/>
                    <a:lstStyle/>
                    <a:p>
                      <a:pPr algn="ctr"/>
                      <a:r>
                        <a:rPr lang="en-US" sz="1200" dirty="0">
                          <a:latin typeface="+mn-lt"/>
                          <a:cs typeface="Arial" pitchFamily="34" charset="0"/>
                        </a:rPr>
                        <a:t>Q1 2021</a:t>
                      </a:r>
                    </a:p>
                  </a:txBody>
                  <a:tcPr/>
                </a:tc>
                <a:tc>
                  <a:txBody>
                    <a:bodyPr/>
                    <a:lstStyle/>
                    <a:p>
                      <a:pPr algn="ctr"/>
                      <a:r>
                        <a:rPr lang="en-US" sz="1200" dirty="0">
                          <a:latin typeface="+mn-lt"/>
                          <a:cs typeface="Arial" pitchFamily="34" charset="0"/>
                        </a:rPr>
                        <a:t>L. Smith</a:t>
                      </a:r>
                    </a:p>
                  </a:txBody>
                  <a:tcPr/>
                </a:tc>
                <a:extLst>
                  <a:ext uri="{0D108BD9-81ED-4DB2-BD59-A6C34878D82A}">
                    <a16:rowId xmlns:a16="http://schemas.microsoft.com/office/drawing/2014/main" val="10001"/>
                  </a:ext>
                </a:extLst>
              </a:tr>
              <a:tr h="370390">
                <a:tc>
                  <a:txBody>
                    <a:bodyPr/>
                    <a:lstStyle/>
                    <a:p>
                      <a:r>
                        <a:rPr lang="en-US" sz="1400" b="1" dirty="0">
                          <a:latin typeface="+mn-lt"/>
                          <a:cs typeface="Arial" pitchFamily="34" charset="0"/>
                        </a:rPr>
                        <a:t>P. Smith</a:t>
                      </a:r>
                    </a:p>
                  </a:txBody>
                  <a:tcPr/>
                </a:tc>
                <a:tc>
                  <a:txBody>
                    <a:bodyPr/>
                    <a:lstStyle/>
                    <a:p>
                      <a:pPr algn="ctr"/>
                      <a:r>
                        <a:rPr lang="en-US" sz="1200" b="0" dirty="0">
                          <a:latin typeface="+mn-lt"/>
                          <a:cs typeface="Arial" pitchFamily="34" charset="0"/>
                        </a:rPr>
                        <a:t>CFO</a:t>
                      </a:r>
                    </a:p>
                  </a:txBody>
                  <a:tcPr/>
                </a:tc>
                <a:tc>
                  <a:txBody>
                    <a:bodyPr/>
                    <a:lstStyle/>
                    <a:p>
                      <a:pPr algn="ctr"/>
                      <a:r>
                        <a:rPr lang="en-US" sz="1200" b="0" dirty="0">
                          <a:latin typeface="+mn-lt"/>
                          <a:cs typeface="Arial" pitchFamily="34" charset="0"/>
                        </a:rPr>
                        <a:t>Q4 2022</a:t>
                      </a:r>
                    </a:p>
                  </a:txBody>
                  <a:tcPr/>
                </a:tc>
                <a:tc>
                  <a:txBody>
                    <a:bodyPr/>
                    <a:lstStyle/>
                    <a:p>
                      <a:pPr algn="ctr"/>
                      <a:r>
                        <a:rPr lang="en-US" sz="1200" dirty="0">
                          <a:latin typeface="+mn-lt"/>
                        </a:rPr>
                        <a:t>T. Smith</a:t>
                      </a:r>
                      <a:endParaRPr lang="en-US" sz="1200" b="0" dirty="0">
                        <a:latin typeface="+mn-lt"/>
                        <a:cs typeface="Arial" pitchFamily="34" charset="0"/>
                      </a:endParaRPr>
                    </a:p>
                  </a:txBody>
                  <a:tcPr/>
                </a:tc>
                <a:extLst>
                  <a:ext uri="{0D108BD9-81ED-4DB2-BD59-A6C34878D82A}">
                    <a16:rowId xmlns:a16="http://schemas.microsoft.com/office/drawing/2014/main" val="10002"/>
                  </a:ext>
                </a:extLst>
              </a:tr>
              <a:tr h="393539">
                <a:tc>
                  <a:txBody>
                    <a:bodyPr/>
                    <a:lstStyle/>
                    <a:p>
                      <a:r>
                        <a:rPr lang="en-US" sz="1400" b="1" dirty="0">
                          <a:latin typeface="+mn-lt"/>
                          <a:cs typeface="Arial" pitchFamily="34" charset="0"/>
                        </a:rPr>
                        <a:t>B. Smith</a:t>
                      </a:r>
                    </a:p>
                  </a:txBody>
                  <a:tcPr/>
                </a:tc>
                <a:tc>
                  <a:txBody>
                    <a:bodyPr/>
                    <a:lstStyle/>
                    <a:p>
                      <a:pPr algn="ctr"/>
                      <a:r>
                        <a:rPr lang="en-US" sz="1200" b="0" dirty="0">
                          <a:latin typeface="+mn-lt"/>
                          <a:cs typeface="Arial" pitchFamily="34" charset="0"/>
                        </a:rPr>
                        <a:t>VP Innovation &amp; R&amp;D</a:t>
                      </a:r>
                    </a:p>
                  </a:txBody>
                  <a:tcPr/>
                </a:tc>
                <a:tc>
                  <a:txBody>
                    <a:bodyPr/>
                    <a:lstStyle/>
                    <a:p>
                      <a:pPr algn="ctr"/>
                      <a:r>
                        <a:rPr lang="en-US" sz="1200" dirty="0">
                          <a:latin typeface="+mn-lt"/>
                        </a:rPr>
                        <a:t>Q2 2020</a:t>
                      </a:r>
                      <a:endParaRPr lang="en-US" sz="1200" b="0" dirty="0">
                        <a:latin typeface="+mn-lt"/>
                        <a:cs typeface="Arial" pitchFamily="34" charset="0"/>
                      </a:endParaRPr>
                    </a:p>
                  </a:txBody>
                  <a:tcPr/>
                </a:tc>
                <a:tc>
                  <a:txBody>
                    <a:bodyPr/>
                    <a:lstStyle/>
                    <a:p>
                      <a:pPr algn="ctr"/>
                      <a:r>
                        <a:rPr lang="en-US" sz="1200" dirty="0">
                          <a:latin typeface="+mn-lt"/>
                        </a:rPr>
                        <a:t>G. Smith</a:t>
                      </a:r>
                      <a:endParaRPr lang="en-US" sz="1200" b="0" dirty="0">
                        <a:latin typeface="+mn-lt"/>
                        <a:cs typeface="Arial" pitchFamily="34" charset="0"/>
                      </a:endParaRPr>
                    </a:p>
                  </a:txBody>
                  <a:tcPr/>
                </a:tc>
                <a:extLst>
                  <a:ext uri="{0D108BD9-81ED-4DB2-BD59-A6C34878D82A}">
                    <a16:rowId xmlns:a16="http://schemas.microsoft.com/office/drawing/2014/main" val="10003"/>
                  </a:ext>
                </a:extLst>
              </a:tr>
              <a:tr h="368243">
                <a:tc>
                  <a:txBody>
                    <a:bodyPr/>
                    <a:lstStyle/>
                    <a:p>
                      <a:r>
                        <a:rPr lang="en-US" sz="1400" b="1" dirty="0">
                          <a:latin typeface="+mn-lt"/>
                          <a:cs typeface="Arial" pitchFamily="34" charset="0"/>
                        </a:rPr>
                        <a:t>C. Smith</a:t>
                      </a:r>
                    </a:p>
                  </a:txBody>
                  <a:tcPr/>
                </a:tc>
                <a:tc>
                  <a:txBody>
                    <a:bodyPr/>
                    <a:lstStyle/>
                    <a:p>
                      <a:pPr algn="ctr">
                        <a:lnSpc>
                          <a:spcPct val="90000"/>
                        </a:lnSpc>
                      </a:pPr>
                      <a:r>
                        <a:rPr lang="en-US" sz="1200" b="0" dirty="0">
                          <a:latin typeface="+mn-lt"/>
                          <a:cs typeface="Arial" pitchFamily="34" charset="0"/>
                        </a:rPr>
                        <a:t>Safety Director</a:t>
                      </a:r>
                    </a:p>
                  </a:txBody>
                  <a:tcPr/>
                </a:tc>
                <a:tc>
                  <a:txBody>
                    <a:bodyPr/>
                    <a:lstStyle/>
                    <a:p>
                      <a:pPr algn="ctr">
                        <a:lnSpc>
                          <a:spcPct val="90000"/>
                        </a:lnSpc>
                      </a:pPr>
                      <a:r>
                        <a:rPr lang="en-US" sz="1200" b="0" dirty="0">
                          <a:latin typeface="+mn-lt"/>
                          <a:cs typeface="Arial" pitchFamily="34" charset="0"/>
                        </a:rPr>
                        <a:t>Q3 2022</a:t>
                      </a:r>
                    </a:p>
                  </a:txBody>
                  <a:tcPr/>
                </a:tc>
                <a:tc>
                  <a:txBody>
                    <a:bodyPr/>
                    <a:lstStyle/>
                    <a:p>
                      <a:pPr algn="ctr">
                        <a:lnSpc>
                          <a:spcPct val="90000"/>
                        </a:lnSpc>
                      </a:pPr>
                      <a:r>
                        <a:rPr lang="en-US" sz="1200" b="0" dirty="0">
                          <a:latin typeface="+mn-lt"/>
                          <a:cs typeface="Arial" pitchFamily="34" charset="0"/>
                        </a:rPr>
                        <a:t>F. Smith</a:t>
                      </a:r>
                    </a:p>
                  </a:txBody>
                  <a:tcPr/>
                </a:tc>
                <a:extLst>
                  <a:ext uri="{0D108BD9-81ED-4DB2-BD59-A6C34878D82A}">
                    <a16:rowId xmlns:a16="http://schemas.microsoft.com/office/drawing/2014/main" val="1000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mn-lt"/>
                          <a:cs typeface="Arial" pitchFamily="34" charset="0"/>
                        </a:rPr>
                        <a:t>S. Smith</a:t>
                      </a:r>
                    </a:p>
                  </a:txBody>
                  <a:tcPr/>
                </a:tc>
                <a:tc>
                  <a:txBody>
                    <a:bodyPr/>
                    <a:lstStyle/>
                    <a:p>
                      <a:pPr algn="ctr">
                        <a:lnSpc>
                          <a:spcPct val="90000"/>
                        </a:lnSpc>
                      </a:pPr>
                      <a:r>
                        <a:rPr lang="en-US" sz="1200" b="0" dirty="0">
                          <a:latin typeface="+mn-lt"/>
                          <a:cs typeface="Arial" pitchFamily="34" charset="0"/>
                        </a:rPr>
                        <a:t>Sales Director</a:t>
                      </a:r>
                    </a:p>
                  </a:txBody>
                  <a:tcPr/>
                </a:tc>
                <a:tc>
                  <a:txBody>
                    <a:bodyPr/>
                    <a:lstStyle/>
                    <a:p>
                      <a:pPr algn="ctr">
                        <a:lnSpc>
                          <a:spcPct val="90000"/>
                        </a:lnSpc>
                      </a:pPr>
                      <a:r>
                        <a:rPr lang="en-US" sz="1200" b="0" dirty="0">
                          <a:latin typeface="+mn-lt"/>
                          <a:cs typeface="Arial" pitchFamily="34" charset="0"/>
                        </a:rPr>
                        <a:t>Q1 2023</a:t>
                      </a:r>
                    </a:p>
                  </a:txBody>
                  <a:tcPr/>
                </a:tc>
                <a:tc>
                  <a:txBody>
                    <a:bodyPr/>
                    <a:lstStyle/>
                    <a:p>
                      <a:pPr algn="ctr">
                        <a:lnSpc>
                          <a:spcPct val="90000"/>
                        </a:lnSpc>
                      </a:pPr>
                      <a:r>
                        <a:rPr lang="en-US" sz="1200" b="0" dirty="0">
                          <a:latin typeface="+mn-lt"/>
                          <a:cs typeface="Arial" pitchFamily="34" charset="0"/>
                        </a:rPr>
                        <a:t>E. Smith</a:t>
                      </a:r>
                    </a:p>
                  </a:txBody>
                  <a:tcPr/>
                </a:tc>
                <a:extLst>
                  <a:ext uri="{0D108BD9-81ED-4DB2-BD59-A6C34878D82A}">
                    <a16:rowId xmlns:a16="http://schemas.microsoft.com/office/drawing/2014/main" val="6559146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mn-lt"/>
                          <a:cs typeface="Arial" pitchFamily="34" charset="0"/>
                        </a:rPr>
                        <a:t>H. Smith</a:t>
                      </a:r>
                    </a:p>
                  </a:txBody>
                  <a:tcPr/>
                </a:tc>
                <a:tc>
                  <a:txBody>
                    <a:bodyPr/>
                    <a:lstStyle/>
                    <a:p>
                      <a:pPr algn="ctr">
                        <a:lnSpc>
                          <a:spcPct val="90000"/>
                        </a:lnSpc>
                      </a:pPr>
                      <a:r>
                        <a:rPr lang="en-US" sz="1200" b="0" dirty="0">
                          <a:latin typeface="+mn-lt"/>
                          <a:cs typeface="Arial" pitchFamily="34" charset="0"/>
                        </a:rPr>
                        <a:t>Customer Service Director</a:t>
                      </a:r>
                    </a:p>
                  </a:txBody>
                  <a:tcPr/>
                </a:tc>
                <a:tc>
                  <a:txBody>
                    <a:bodyPr/>
                    <a:lstStyle/>
                    <a:p>
                      <a:pPr algn="ctr">
                        <a:lnSpc>
                          <a:spcPct val="90000"/>
                        </a:lnSpc>
                      </a:pPr>
                      <a:r>
                        <a:rPr lang="en-US" sz="1200" b="0" dirty="0">
                          <a:latin typeface="+mn-lt"/>
                          <a:cs typeface="Arial" pitchFamily="34" charset="0"/>
                        </a:rPr>
                        <a:t>Q4 2019</a:t>
                      </a:r>
                    </a:p>
                  </a:txBody>
                  <a:tcPr/>
                </a:tc>
                <a:tc>
                  <a:txBody>
                    <a:bodyPr/>
                    <a:lstStyle/>
                    <a:p>
                      <a:pPr algn="ctr">
                        <a:lnSpc>
                          <a:spcPct val="90000"/>
                        </a:lnSpc>
                      </a:pPr>
                      <a:r>
                        <a:rPr lang="en-US" sz="1200" b="0" dirty="0">
                          <a:latin typeface="+mn-lt"/>
                          <a:cs typeface="Arial" pitchFamily="34" charset="0"/>
                        </a:rPr>
                        <a:t>W. Smith</a:t>
                      </a:r>
                    </a:p>
                  </a:txBody>
                  <a:tcPr/>
                </a:tc>
                <a:extLst>
                  <a:ext uri="{0D108BD9-81ED-4DB2-BD59-A6C34878D82A}">
                    <a16:rowId xmlns:a16="http://schemas.microsoft.com/office/drawing/2014/main" val="3138290360"/>
                  </a:ext>
                </a:extLst>
              </a:tr>
            </a:tbl>
          </a:graphicData>
        </a:graphic>
      </p:graphicFrame>
    </p:spTree>
    <p:extLst>
      <p:ext uri="{BB962C8B-B14F-4D97-AF65-F5344CB8AC3E}">
        <p14:creationId xmlns:p14="http://schemas.microsoft.com/office/powerpoint/2010/main" val="3073497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7AB65-FF3E-8E4E-B310-905EC6305A0E}"/>
              </a:ext>
            </a:extLst>
          </p:cNvPr>
          <p:cNvSpPr>
            <a:spLocks noGrp="1"/>
          </p:cNvSpPr>
          <p:nvPr>
            <p:ph type="title"/>
          </p:nvPr>
        </p:nvSpPr>
        <p:spPr/>
        <p:txBody>
          <a:bodyPr/>
          <a:lstStyle/>
          <a:p>
            <a:r>
              <a:rPr lang="en-US" dirty="0"/>
              <a:t>M&amp;A / JV</a:t>
            </a:r>
          </a:p>
        </p:txBody>
      </p:sp>
      <p:sp>
        <p:nvSpPr>
          <p:cNvPr id="7" name="TextBox 6">
            <a:extLst>
              <a:ext uri="{FF2B5EF4-FFF2-40B4-BE49-F238E27FC236}">
                <a16:creationId xmlns:a16="http://schemas.microsoft.com/office/drawing/2014/main" id="{F4F81122-2064-5C45-83F6-E0181A72AC97}"/>
              </a:ext>
            </a:extLst>
          </p:cNvPr>
          <p:cNvSpPr txBox="1"/>
          <p:nvPr/>
        </p:nvSpPr>
        <p:spPr>
          <a:xfrm>
            <a:off x="10648848" y="135352"/>
            <a:ext cx="1462260" cy="369332"/>
          </a:xfrm>
          <a:prstGeom prst="rect">
            <a:avLst/>
          </a:prstGeom>
          <a:noFill/>
        </p:spPr>
        <p:txBody>
          <a:bodyPr wrap="none" rtlCol="0">
            <a:spAutoFit/>
          </a:bodyPr>
          <a:lstStyle/>
          <a:p>
            <a:r>
              <a:rPr lang="en-US" dirty="0"/>
              <a:t>FY 2022-2026</a:t>
            </a:r>
          </a:p>
        </p:txBody>
      </p:sp>
      <p:grpSp>
        <p:nvGrpSpPr>
          <p:cNvPr id="3" name="Group 2">
            <a:extLst>
              <a:ext uri="{FF2B5EF4-FFF2-40B4-BE49-F238E27FC236}">
                <a16:creationId xmlns:a16="http://schemas.microsoft.com/office/drawing/2014/main" id="{5144E6A7-28F1-634F-A691-191B63AEC2FF}"/>
              </a:ext>
            </a:extLst>
          </p:cNvPr>
          <p:cNvGrpSpPr/>
          <p:nvPr/>
        </p:nvGrpSpPr>
        <p:grpSpPr>
          <a:xfrm>
            <a:off x="29986" y="1321716"/>
            <a:ext cx="11569537" cy="4811752"/>
            <a:chOff x="29987" y="1321716"/>
            <a:chExt cx="9144000" cy="4811752"/>
          </a:xfrm>
        </p:grpSpPr>
        <p:sp>
          <p:nvSpPr>
            <p:cNvPr id="6" name="Rectangle 2">
              <a:extLst>
                <a:ext uri="{FF2B5EF4-FFF2-40B4-BE49-F238E27FC236}">
                  <a16:creationId xmlns:a16="http://schemas.microsoft.com/office/drawing/2014/main" id="{B3B37CD4-E090-8C49-99E9-D2EBC4FA826A}"/>
                </a:ext>
              </a:extLst>
            </p:cNvPr>
            <p:cNvSpPr>
              <a:spLocks noChangeArrowheads="1"/>
            </p:cNvSpPr>
            <p:nvPr/>
          </p:nvSpPr>
          <p:spPr bwMode="auto">
            <a:xfrm>
              <a:off x="29987" y="1321716"/>
              <a:ext cx="9144000" cy="3124200"/>
            </a:xfrm>
            <a:prstGeom prst="rect">
              <a:avLst/>
            </a:prstGeom>
            <a:gradFill rotWithShape="1">
              <a:gsLst>
                <a:gs pos="0">
                  <a:schemeClr val="bg2">
                    <a:alpha val="74001"/>
                  </a:schemeClr>
                </a:gs>
                <a:gs pos="100000">
                  <a:srgbClr val="F0ECEE">
                    <a:alpha val="13000"/>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0" hangingPunct="0"/>
              <a:endParaRPr lang="en-US" altLang="en-US" sz="2400"/>
            </a:p>
          </p:txBody>
        </p:sp>
        <p:sp>
          <p:nvSpPr>
            <p:cNvPr id="8" name="Højrepil 68">
              <a:extLst>
                <a:ext uri="{FF2B5EF4-FFF2-40B4-BE49-F238E27FC236}">
                  <a16:creationId xmlns:a16="http://schemas.microsoft.com/office/drawing/2014/main" id="{96BAC8D9-0B7C-E644-96F1-F706C509EDD3}"/>
                </a:ext>
              </a:extLst>
            </p:cNvPr>
            <p:cNvSpPr>
              <a:spLocks noChangeArrowheads="1"/>
            </p:cNvSpPr>
            <p:nvPr/>
          </p:nvSpPr>
          <p:spPr bwMode="auto">
            <a:xfrm>
              <a:off x="295275" y="3466583"/>
              <a:ext cx="8512175" cy="490538"/>
            </a:xfrm>
            <a:prstGeom prst="rightArrow">
              <a:avLst>
                <a:gd name="adj1" fmla="val 100000"/>
                <a:gd name="adj2" fmla="val 64510"/>
              </a:avLst>
            </a:prstGeom>
            <a:gradFill rotWithShape="1">
              <a:gsLst>
                <a:gs pos="0">
                  <a:srgbClr val="00B050"/>
                </a:gs>
                <a:gs pos="100000">
                  <a:srgbClr val="99FF99"/>
                </a:gs>
              </a:gsLst>
              <a:lin ang="5400000" scaled="1"/>
            </a:gradFill>
            <a:ln w="19050" algn="ctr">
              <a:solidFill>
                <a:srgbClr val="00B050"/>
              </a:solidFill>
              <a:miter lim="800000"/>
              <a:headEnd/>
              <a:tailEnd/>
            </a:ln>
            <a:effectLst/>
          </p:spPr>
          <p:txBody>
            <a:bodyPr/>
            <a:lstStyle>
              <a:lvl1pPr defTabSz="457200"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defTabSz="45720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defTabSz="4572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defTabSz="4572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defTabSz="4572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noProof="1">
                <a:solidFill>
                  <a:srgbClr val="FFFFFF"/>
                </a:solidFill>
                <a:latin typeface="Calibri" panose="020F0502020204030204" pitchFamily="34" charset="0"/>
              </a:endParaRPr>
            </a:p>
          </p:txBody>
        </p:sp>
        <p:sp>
          <p:nvSpPr>
            <p:cNvPr id="9" name="Tekstboks 40">
              <a:extLst>
                <a:ext uri="{FF2B5EF4-FFF2-40B4-BE49-F238E27FC236}">
                  <a16:creationId xmlns:a16="http://schemas.microsoft.com/office/drawing/2014/main" id="{E0D840F0-DEA7-4A44-88D1-6494075E8F7C}"/>
                </a:ext>
              </a:extLst>
            </p:cNvPr>
            <p:cNvSpPr txBox="1">
              <a:spLocks noChangeArrowheads="1"/>
            </p:cNvSpPr>
            <p:nvPr/>
          </p:nvSpPr>
          <p:spPr bwMode="auto">
            <a:xfrm>
              <a:off x="4043363" y="3528496"/>
              <a:ext cx="6527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457200"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defTabSz="45720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defTabSz="4572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defTabSz="4572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defTabSz="4572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da-DK" altLang="en-US" b="1" dirty="0">
                  <a:latin typeface="Calibri" panose="020F0502020204030204" pitchFamily="34" charset="0"/>
                </a:rPr>
                <a:t>2024</a:t>
              </a:r>
            </a:p>
          </p:txBody>
        </p:sp>
        <p:sp>
          <p:nvSpPr>
            <p:cNvPr id="10" name="Tekstboks 41">
              <a:extLst>
                <a:ext uri="{FF2B5EF4-FFF2-40B4-BE49-F238E27FC236}">
                  <a16:creationId xmlns:a16="http://schemas.microsoft.com/office/drawing/2014/main" id="{9061BD76-2131-6941-93AA-AF1D58D510B4}"/>
                </a:ext>
              </a:extLst>
            </p:cNvPr>
            <p:cNvSpPr txBox="1">
              <a:spLocks noChangeArrowheads="1"/>
            </p:cNvSpPr>
            <p:nvPr/>
          </p:nvSpPr>
          <p:spPr bwMode="auto">
            <a:xfrm>
              <a:off x="5651500" y="3528496"/>
              <a:ext cx="6527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457200"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defTabSz="45720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defTabSz="4572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defTabSz="4572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defTabSz="4572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da-DK" altLang="en-US" b="1" dirty="0">
                  <a:latin typeface="Calibri" panose="020F0502020204030204" pitchFamily="34" charset="0"/>
                </a:rPr>
                <a:t>2025</a:t>
              </a:r>
            </a:p>
          </p:txBody>
        </p:sp>
        <p:sp>
          <p:nvSpPr>
            <p:cNvPr id="11" name="Tekstboks 43">
              <a:extLst>
                <a:ext uri="{FF2B5EF4-FFF2-40B4-BE49-F238E27FC236}">
                  <a16:creationId xmlns:a16="http://schemas.microsoft.com/office/drawing/2014/main" id="{3D9D9ACC-21C2-3A4E-8469-584E76583580}"/>
                </a:ext>
              </a:extLst>
            </p:cNvPr>
            <p:cNvSpPr txBox="1">
              <a:spLocks noChangeArrowheads="1"/>
            </p:cNvSpPr>
            <p:nvPr/>
          </p:nvSpPr>
          <p:spPr bwMode="auto">
            <a:xfrm>
              <a:off x="2454275" y="3528496"/>
              <a:ext cx="6527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457200"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defTabSz="45720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defTabSz="4572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defTabSz="4572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defTabSz="4572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da-DK" altLang="en-US" b="1" dirty="0">
                  <a:latin typeface="Calibri" panose="020F0502020204030204" pitchFamily="34" charset="0"/>
                </a:rPr>
                <a:t>2023</a:t>
              </a:r>
            </a:p>
          </p:txBody>
        </p:sp>
        <p:sp>
          <p:nvSpPr>
            <p:cNvPr id="12" name="Tekstboks 44">
              <a:extLst>
                <a:ext uri="{FF2B5EF4-FFF2-40B4-BE49-F238E27FC236}">
                  <a16:creationId xmlns:a16="http://schemas.microsoft.com/office/drawing/2014/main" id="{455DF8FF-0C3A-364C-84AF-3ABE8346178E}"/>
                </a:ext>
              </a:extLst>
            </p:cNvPr>
            <p:cNvSpPr txBox="1">
              <a:spLocks noChangeArrowheads="1"/>
            </p:cNvSpPr>
            <p:nvPr/>
          </p:nvSpPr>
          <p:spPr bwMode="auto">
            <a:xfrm>
              <a:off x="809625" y="3528496"/>
              <a:ext cx="6527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457200"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defTabSz="45720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defTabSz="4572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defTabSz="4572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defTabSz="4572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da-DK" altLang="en-US" b="1" dirty="0">
                  <a:latin typeface="Calibri" panose="020F0502020204030204" pitchFamily="34" charset="0"/>
                </a:rPr>
                <a:t>2022</a:t>
              </a:r>
            </a:p>
          </p:txBody>
        </p:sp>
        <p:sp>
          <p:nvSpPr>
            <p:cNvPr id="13" name="Tekstboks 34">
              <a:extLst>
                <a:ext uri="{FF2B5EF4-FFF2-40B4-BE49-F238E27FC236}">
                  <a16:creationId xmlns:a16="http://schemas.microsoft.com/office/drawing/2014/main" id="{C875FEAB-C8CC-A54E-B7D0-98D77ACDB8B3}"/>
                </a:ext>
              </a:extLst>
            </p:cNvPr>
            <p:cNvSpPr txBox="1">
              <a:spLocks noChangeArrowheads="1"/>
            </p:cNvSpPr>
            <p:nvPr/>
          </p:nvSpPr>
          <p:spPr bwMode="auto">
            <a:xfrm>
              <a:off x="7297483" y="3508830"/>
              <a:ext cx="6527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457200"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defTabSz="45720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defTabSz="4572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defTabSz="4572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defTabSz="4572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da-DK" altLang="en-US" b="1" dirty="0">
                  <a:latin typeface="Calibri" panose="020F0502020204030204" pitchFamily="34" charset="0"/>
                </a:rPr>
                <a:t>2026</a:t>
              </a:r>
            </a:p>
          </p:txBody>
        </p:sp>
        <p:grpSp>
          <p:nvGrpSpPr>
            <p:cNvPr id="14" name="Gruppe 48">
              <a:extLst>
                <a:ext uri="{FF2B5EF4-FFF2-40B4-BE49-F238E27FC236}">
                  <a16:creationId xmlns:a16="http://schemas.microsoft.com/office/drawing/2014/main" id="{8A1F246F-8320-104A-8631-81D06CFE4054}"/>
                </a:ext>
              </a:extLst>
            </p:cNvPr>
            <p:cNvGrpSpPr>
              <a:grpSpLocks/>
            </p:cNvGrpSpPr>
            <p:nvPr/>
          </p:nvGrpSpPr>
          <p:grpSpPr bwMode="auto">
            <a:xfrm>
              <a:off x="157320" y="1404421"/>
              <a:ext cx="2932113" cy="2047616"/>
              <a:chOff x="311386" y="1756392"/>
              <a:chExt cx="2264014" cy="1494531"/>
            </a:xfrm>
          </p:grpSpPr>
          <p:sp>
            <p:nvSpPr>
              <p:cNvPr id="15" name="Line 33">
                <a:extLst>
                  <a:ext uri="{FF2B5EF4-FFF2-40B4-BE49-F238E27FC236}">
                    <a16:creationId xmlns:a16="http://schemas.microsoft.com/office/drawing/2014/main" id="{FB3ACE09-962B-6248-A5E1-3659DDF22A7E}"/>
                  </a:ext>
                </a:extLst>
              </p:cNvPr>
              <p:cNvSpPr>
                <a:spLocks noChangeShapeType="1"/>
              </p:cNvSpPr>
              <p:nvPr/>
            </p:nvSpPr>
            <p:spPr bwMode="auto">
              <a:xfrm flipV="1">
                <a:off x="672248" y="2675005"/>
                <a:ext cx="0" cy="575918"/>
              </a:xfrm>
              <a:prstGeom prst="line">
                <a:avLst/>
              </a:prstGeom>
              <a:noFill/>
              <a:ln w="19050">
                <a:solidFill>
                  <a:srgbClr val="D7D8D9">
                    <a:lumMod val="25000"/>
                  </a:srgbClr>
                </a:solidFill>
                <a:prstDash val="sysDot"/>
                <a:round/>
                <a:headEnd/>
                <a:tailEnd/>
              </a:ln>
              <a:effectLst/>
            </p:spPr>
            <p:txBody>
              <a:bodyPr/>
              <a:lstStyle/>
              <a:p>
                <a:pPr fontAlgn="auto">
                  <a:spcBef>
                    <a:spcPts val="0"/>
                  </a:spcBef>
                  <a:spcAft>
                    <a:spcPts val="0"/>
                  </a:spcAft>
                  <a:defRPr/>
                </a:pPr>
                <a:endParaRPr lang="da-DK" kern="0">
                  <a:solidFill>
                    <a:sysClr val="windowText" lastClr="000000"/>
                  </a:solidFill>
                  <a:ea typeface="+mn-ea"/>
                </a:endParaRPr>
              </a:p>
            </p:txBody>
          </p:sp>
          <p:grpSp>
            <p:nvGrpSpPr>
              <p:cNvPr id="16" name="Group 39">
                <a:extLst>
                  <a:ext uri="{FF2B5EF4-FFF2-40B4-BE49-F238E27FC236}">
                    <a16:creationId xmlns:a16="http://schemas.microsoft.com/office/drawing/2014/main" id="{1FB8A028-0103-5F4C-BB28-0E71C3783CFC}"/>
                  </a:ext>
                </a:extLst>
              </p:cNvPr>
              <p:cNvGrpSpPr>
                <a:grpSpLocks/>
              </p:cNvGrpSpPr>
              <p:nvPr/>
            </p:nvGrpSpPr>
            <p:grpSpPr bwMode="auto">
              <a:xfrm>
                <a:off x="311386" y="1756392"/>
                <a:ext cx="2264014" cy="1128037"/>
                <a:chOff x="5792429" y="1478280"/>
                <a:chExt cx="2264014" cy="1128037"/>
              </a:xfrm>
            </p:grpSpPr>
            <p:sp>
              <p:nvSpPr>
                <p:cNvPr id="17" name="Rektangel 27">
                  <a:extLst>
                    <a:ext uri="{FF2B5EF4-FFF2-40B4-BE49-F238E27FC236}">
                      <a16:creationId xmlns:a16="http://schemas.microsoft.com/office/drawing/2014/main" id="{3BB5331A-DEDB-D247-830D-C6FFCCD79AAD}"/>
                    </a:ext>
                  </a:extLst>
                </p:cNvPr>
                <p:cNvSpPr>
                  <a:spLocks noChangeArrowheads="1"/>
                </p:cNvSpPr>
                <p:nvPr/>
              </p:nvSpPr>
              <p:spPr bwMode="auto">
                <a:xfrm>
                  <a:off x="5792429" y="1478280"/>
                  <a:ext cx="2264014" cy="220531"/>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a:solidFill>
                      <a:srgbClr val="FFFFFF"/>
                    </a:solidFill>
                    <a:latin typeface="Calibri" panose="020F0502020204030204" pitchFamily="34" charset="0"/>
                  </a:endParaRPr>
                </a:p>
              </p:txBody>
            </p:sp>
            <p:sp>
              <p:nvSpPr>
                <p:cNvPr id="18" name="Rektangel 25">
                  <a:extLst>
                    <a:ext uri="{FF2B5EF4-FFF2-40B4-BE49-F238E27FC236}">
                      <a16:creationId xmlns:a16="http://schemas.microsoft.com/office/drawing/2014/main" id="{71D97905-089A-6948-84F8-110ACE70FC14}"/>
                    </a:ext>
                  </a:extLst>
                </p:cNvPr>
                <p:cNvSpPr>
                  <a:spLocks noChangeArrowheads="1"/>
                </p:cNvSpPr>
                <p:nvPr/>
              </p:nvSpPr>
              <p:spPr bwMode="auto">
                <a:xfrm>
                  <a:off x="5800368" y="1679771"/>
                  <a:ext cx="2248137" cy="926546"/>
                </a:xfrm>
                <a:prstGeom prst="rect">
                  <a:avLst/>
                </a:prstGeom>
                <a:gradFill rotWithShape="1">
                  <a:gsLst>
                    <a:gs pos="0">
                      <a:srgbClr val="3A3A3A"/>
                    </a:gs>
                    <a:gs pos="100000">
                      <a:srgbClr val="171717"/>
                    </a:gs>
                  </a:gsLst>
                  <a:lin ang="16200000"/>
                </a:gradFill>
                <a:ln w="9525">
                  <a:solidFill>
                    <a:srgbClr val="171717"/>
                  </a:solidFill>
                  <a:miter lim="800000"/>
                  <a:headEnd/>
                  <a:tailEnd/>
                </a:ln>
                <a:effectLst>
                  <a:outerShdw blurRad="63500" dist="38100" dir="2700000" algn="tl" rotWithShape="0">
                    <a:srgbClr val="000000">
                      <a:alpha val="39999"/>
                    </a:srgbClr>
                  </a:outerShdw>
                </a:effectLst>
              </p:spPr>
              <p:txBody>
                <a:bodyPr anchor="ctr"/>
                <a:lstStyle/>
                <a:p>
                  <a:pPr algn="ctr">
                    <a:defRPr/>
                  </a:pPr>
                  <a:endParaRPr lang="en-US">
                    <a:solidFill>
                      <a:srgbClr val="FFFFFF"/>
                    </a:solidFill>
                    <a:latin typeface="Calibri" pitchFamily="34" charset="0"/>
                    <a:ea typeface="ＭＳ Ｐゴシック" charset="-128"/>
                  </a:endParaRPr>
                </a:p>
              </p:txBody>
            </p:sp>
            <p:sp>
              <p:nvSpPr>
                <p:cNvPr id="19" name="Rektangel 28">
                  <a:extLst>
                    <a:ext uri="{FF2B5EF4-FFF2-40B4-BE49-F238E27FC236}">
                      <a16:creationId xmlns:a16="http://schemas.microsoft.com/office/drawing/2014/main" id="{998AF0A0-926E-B44B-90CA-1984DC6C778E}"/>
                    </a:ext>
                  </a:extLst>
                </p:cNvPr>
                <p:cNvSpPr/>
                <p:nvPr/>
              </p:nvSpPr>
              <p:spPr bwMode="auto">
                <a:xfrm>
                  <a:off x="5792429" y="1579540"/>
                  <a:ext cx="2264014" cy="64842"/>
                </a:xfrm>
                <a:prstGeom prst="rect">
                  <a:avLst/>
                </a:prstGeom>
                <a:gradFill rotWithShape="1">
                  <a:gsLst>
                    <a:gs pos="100000">
                      <a:srgbClr val="FFFCF9">
                        <a:alpha val="79000"/>
                      </a:srgbClr>
                    </a:gs>
                    <a:gs pos="0">
                      <a:srgbClr val="E6E6E6">
                        <a:tint val="50000"/>
                        <a:shade val="100000"/>
                        <a:satMod val="350000"/>
                        <a:alpha val="0"/>
                      </a:srgbClr>
                    </a:gs>
                  </a:gsLst>
                  <a:lin ang="16200000" scaled="0"/>
                </a:gradFill>
                <a:ln w="9525" cap="flat" cmpd="sng" algn="ctr">
                  <a:noFill/>
                  <a:prstDash val="solid"/>
                </a:ln>
                <a:effectLst/>
              </p:spPr>
              <p:txBody>
                <a:bodyPr anchor="ctr"/>
                <a:lstStyle/>
                <a:p>
                  <a:pPr algn="ctr">
                    <a:defRPr/>
                  </a:pPr>
                  <a:endParaRPr lang="en-US">
                    <a:solidFill>
                      <a:srgbClr val="FFFFFF"/>
                    </a:solidFill>
                    <a:latin typeface="Calibri" pitchFamily="34" charset="0"/>
                    <a:ea typeface="ＭＳ Ｐゴシック" charset="-128"/>
                  </a:endParaRPr>
                </a:p>
              </p:txBody>
            </p:sp>
          </p:grpSp>
        </p:grpSp>
        <p:grpSp>
          <p:nvGrpSpPr>
            <p:cNvPr id="20" name="Gruppe 49">
              <a:extLst>
                <a:ext uri="{FF2B5EF4-FFF2-40B4-BE49-F238E27FC236}">
                  <a16:creationId xmlns:a16="http://schemas.microsoft.com/office/drawing/2014/main" id="{A3E46BC1-77B2-584A-892D-DC51286B2E25}"/>
                </a:ext>
              </a:extLst>
            </p:cNvPr>
            <p:cNvGrpSpPr>
              <a:grpSpLocks/>
            </p:cNvGrpSpPr>
            <p:nvPr/>
          </p:nvGrpSpPr>
          <p:grpSpPr bwMode="auto">
            <a:xfrm>
              <a:off x="1484674" y="1404420"/>
              <a:ext cx="4615922" cy="2068366"/>
              <a:chOff x="-1376733" y="1756392"/>
              <a:chExt cx="3952133" cy="1743523"/>
            </a:xfrm>
          </p:grpSpPr>
          <p:sp>
            <p:nvSpPr>
              <p:cNvPr id="21" name="Line 33">
                <a:extLst>
                  <a:ext uri="{FF2B5EF4-FFF2-40B4-BE49-F238E27FC236}">
                    <a16:creationId xmlns:a16="http://schemas.microsoft.com/office/drawing/2014/main" id="{C845D18B-CF86-4840-B307-E317FEB2DE09}"/>
                  </a:ext>
                </a:extLst>
              </p:cNvPr>
              <p:cNvSpPr>
                <a:spLocks noChangeShapeType="1"/>
              </p:cNvSpPr>
              <p:nvPr/>
            </p:nvSpPr>
            <p:spPr bwMode="auto">
              <a:xfrm flipV="1">
                <a:off x="-1376733" y="2675004"/>
                <a:ext cx="2785197" cy="824911"/>
              </a:xfrm>
              <a:prstGeom prst="line">
                <a:avLst/>
              </a:prstGeom>
              <a:noFill/>
              <a:ln w="19050">
                <a:solidFill>
                  <a:srgbClr val="D7D8D9">
                    <a:lumMod val="25000"/>
                  </a:srgbClr>
                </a:solidFill>
                <a:prstDash val="sysDot"/>
                <a:round/>
                <a:headEnd/>
                <a:tailEnd/>
              </a:ln>
              <a:effectLst/>
            </p:spPr>
            <p:txBody>
              <a:bodyPr/>
              <a:lstStyle/>
              <a:p>
                <a:pPr fontAlgn="auto">
                  <a:spcBef>
                    <a:spcPts val="0"/>
                  </a:spcBef>
                  <a:spcAft>
                    <a:spcPts val="0"/>
                  </a:spcAft>
                  <a:defRPr/>
                </a:pPr>
                <a:endParaRPr lang="da-DK" kern="0" dirty="0">
                  <a:solidFill>
                    <a:sysClr val="windowText" lastClr="000000"/>
                  </a:solidFill>
                  <a:ea typeface="+mn-ea"/>
                </a:endParaRPr>
              </a:p>
            </p:txBody>
          </p:sp>
          <p:grpSp>
            <p:nvGrpSpPr>
              <p:cNvPr id="22" name="Group 39">
                <a:extLst>
                  <a:ext uri="{FF2B5EF4-FFF2-40B4-BE49-F238E27FC236}">
                    <a16:creationId xmlns:a16="http://schemas.microsoft.com/office/drawing/2014/main" id="{34448B41-0D1B-E149-81F0-2F9B91B2877B}"/>
                  </a:ext>
                </a:extLst>
              </p:cNvPr>
              <p:cNvGrpSpPr>
                <a:grpSpLocks/>
              </p:cNvGrpSpPr>
              <p:nvPr/>
            </p:nvGrpSpPr>
            <p:grpSpPr bwMode="auto">
              <a:xfrm>
                <a:off x="311386" y="1756392"/>
                <a:ext cx="2264014" cy="1268578"/>
                <a:chOff x="5792429" y="1478280"/>
                <a:chExt cx="2264014" cy="1268578"/>
              </a:xfrm>
            </p:grpSpPr>
            <p:sp>
              <p:nvSpPr>
                <p:cNvPr id="23" name="Rektangel 27">
                  <a:extLst>
                    <a:ext uri="{FF2B5EF4-FFF2-40B4-BE49-F238E27FC236}">
                      <a16:creationId xmlns:a16="http://schemas.microsoft.com/office/drawing/2014/main" id="{3F16CAA6-D774-FC4B-BFF8-E43697E69622}"/>
                    </a:ext>
                  </a:extLst>
                </p:cNvPr>
                <p:cNvSpPr>
                  <a:spLocks noChangeArrowheads="1"/>
                </p:cNvSpPr>
                <p:nvPr/>
              </p:nvSpPr>
              <p:spPr bwMode="auto">
                <a:xfrm>
                  <a:off x="5792429" y="1478280"/>
                  <a:ext cx="2264014" cy="220531"/>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a:solidFill>
                      <a:srgbClr val="FFFFFF"/>
                    </a:solidFill>
                    <a:latin typeface="Calibri" panose="020F0502020204030204" pitchFamily="34" charset="0"/>
                  </a:endParaRPr>
                </a:p>
              </p:txBody>
            </p:sp>
            <p:sp>
              <p:nvSpPr>
                <p:cNvPr id="24" name="Rektangel 25">
                  <a:extLst>
                    <a:ext uri="{FF2B5EF4-FFF2-40B4-BE49-F238E27FC236}">
                      <a16:creationId xmlns:a16="http://schemas.microsoft.com/office/drawing/2014/main" id="{27F2CF8B-51BA-A549-B657-E793E9B07BBF}"/>
                    </a:ext>
                  </a:extLst>
                </p:cNvPr>
                <p:cNvSpPr>
                  <a:spLocks noChangeArrowheads="1"/>
                </p:cNvSpPr>
                <p:nvPr/>
              </p:nvSpPr>
              <p:spPr bwMode="auto">
                <a:xfrm>
                  <a:off x="5800367" y="1679771"/>
                  <a:ext cx="2248138" cy="1067087"/>
                </a:xfrm>
                <a:prstGeom prst="rect">
                  <a:avLst/>
                </a:prstGeom>
                <a:gradFill rotWithShape="1">
                  <a:gsLst>
                    <a:gs pos="0">
                      <a:srgbClr val="3A3A3A"/>
                    </a:gs>
                    <a:gs pos="100000">
                      <a:srgbClr val="171717"/>
                    </a:gs>
                  </a:gsLst>
                  <a:lin ang="16200000"/>
                </a:gradFill>
                <a:ln w="9525">
                  <a:solidFill>
                    <a:srgbClr val="171717"/>
                  </a:solidFill>
                  <a:miter lim="800000"/>
                  <a:headEnd/>
                  <a:tailEnd/>
                </a:ln>
                <a:effectLst>
                  <a:outerShdw blurRad="63500" dist="38100" dir="2700000" algn="tl" rotWithShape="0">
                    <a:srgbClr val="000000">
                      <a:alpha val="39999"/>
                    </a:srgbClr>
                  </a:outerShdw>
                </a:effectLst>
              </p:spPr>
              <p:txBody>
                <a:bodyPr anchor="ctr"/>
                <a:lstStyle/>
                <a:p>
                  <a:pPr algn="ctr">
                    <a:defRPr/>
                  </a:pPr>
                  <a:endParaRPr lang="en-US">
                    <a:solidFill>
                      <a:srgbClr val="FFFFFF"/>
                    </a:solidFill>
                    <a:latin typeface="Calibri" pitchFamily="34" charset="0"/>
                    <a:ea typeface="ＭＳ Ｐゴシック" charset="-128"/>
                  </a:endParaRPr>
                </a:p>
              </p:txBody>
            </p:sp>
            <p:sp>
              <p:nvSpPr>
                <p:cNvPr id="25" name="Rektangel 28">
                  <a:extLst>
                    <a:ext uri="{FF2B5EF4-FFF2-40B4-BE49-F238E27FC236}">
                      <a16:creationId xmlns:a16="http://schemas.microsoft.com/office/drawing/2014/main" id="{BBD37236-0A68-6E4A-8912-92004308853C}"/>
                    </a:ext>
                  </a:extLst>
                </p:cNvPr>
                <p:cNvSpPr/>
                <p:nvPr/>
              </p:nvSpPr>
              <p:spPr bwMode="auto">
                <a:xfrm>
                  <a:off x="5792429" y="1579540"/>
                  <a:ext cx="2264014" cy="64842"/>
                </a:xfrm>
                <a:prstGeom prst="rect">
                  <a:avLst/>
                </a:prstGeom>
                <a:gradFill rotWithShape="1">
                  <a:gsLst>
                    <a:gs pos="100000">
                      <a:srgbClr val="FFFCF9">
                        <a:alpha val="79000"/>
                      </a:srgbClr>
                    </a:gs>
                    <a:gs pos="0">
                      <a:srgbClr val="E6E6E6">
                        <a:tint val="50000"/>
                        <a:shade val="100000"/>
                        <a:satMod val="350000"/>
                        <a:alpha val="0"/>
                      </a:srgbClr>
                    </a:gs>
                  </a:gsLst>
                  <a:lin ang="16200000" scaled="0"/>
                </a:gradFill>
                <a:ln w="9525" cap="flat" cmpd="sng" algn="ctr">
                  <a:noFill/>
                  <a:prstDash val="solid"/>
                </a:ln>
                <a:effectLst/>
              </p:spPr>
              <p:txBody>
                <a:bodyPr anchor="ctr"/>
                <a:lstStyle/>
                <a:p>
                  <a:pPr algn="ctr">
                    <a:defRPr/>
                  </a:pPr>
                  <a:endParaRPr lang="en-US">
                    <a:solidFill>
                      <a:srgbClr val="FFFFFF"/>
                    </a:solidFill>
                    <a:latin typeface="Calibri" pitchFamily="34" charset="0"/>
                    <a:ea typeface="ＭＳ Ｐゴシック" charset="-128"/>
                  </a:endParaRPr>
                </a:p>
              </p:txBody>
            </p:sp>
          </p:grpSp>
        </p:grpSp>
        <p:grpSp>
          <p:nvGrpSpPr>
            <p:cNvPr id="26" name="Gruppe 56">
              <a:extLst>
                <a:ext uri="{FF2B5EF4-FFF2-40B4-BE49-F238E27FC236}">
                  <a16:creationId xmlns:a16="http://schemas.microsoft.com/office/drawing/2014/main" id="{DCDAA375-A472-5C4B-859E-B1C47D52695C}"/>
                </a:ext>
              </a:extLst>
            </p:cNvPr>
            <p:cNvGrpSpPr>
              <a:grpSpLocks/>
            </p:cNvGrpSpPr>
            <p:nvPr/>
          </p:nvGrpSpPr>
          <p:grpSpPr bwMode="auto">
            <a:xfrm>
              <a:off x="4129547" y="1404421"/>
              <a:ext cx="4842491" cy="2043369"/>
              <a:chOff x="-1677982" y="1756392"/>
              <a:chExt cx="4253382" cy="1658249"/>
            </a:xfrm>
          </p:grpSpPr>
          <p:sp>
            <p:nvSpPr>
              <p:cNvPr id="27" name="Line 33">
                <a:extLst>
                  <a:ext uri="{FF2B5EF4-FFF2-40B4-BE49-F238E27FC236}">
                    <a16:creationId xmlns:a16="http://schemas.microsoft.com/office/drawing/2014/main" id="{DC0EC8F4-5312-0142-84A1-E5C1692ADA73}"/>
                  </a:ext>
                </a:extLst>
              </p:cNvPr>
              <p:cNvSpPr>
                <a:spLocks noChangeShapeType="1"/>
              </p:cNvSpPr>
              <p:nvPr/>
            </p:nvSpPr>
            <p:spPr bwMode="auto">
              <a:xfrm flipV="1">
                <a:off x="-1677982" y="2675005"/>
                <a:ext cx="3146777" cy="739636"/>
              </a:xfrm>
              <a:prstGeom prst="line">
                <a:avLst/>
              </a:prstGeom>
              <a:noFill/>
              <a:ln w="19050">
                <a:solidFill>
                  <a:srgbClr val="D7D8D9">
                    <a:lumMod val="25000"/>
                  </a:srgbClr>
                </a:solidFill>
                <a:prstDash val="sysDot"/>
                <a:round/>
                <a:headEnd/>
                <a:tailEnd/>
              </a:ln>
              <a:effectLst/>
            </p:spPr>
            <p:txBody>
              <a:bodyPr/>
              <a:lstStyle/>
              <a:p>
                <a:pPr fontAlgn="auto">
                  <a:spcBef>
                    <a:spcPts val="0"/>
                  </a:spcBef>
                  <a:spcAft>
                    <a:spcPts val="0"/>
                  </a:spcAft>
                  <a:defRPr/>
                </a:pPr>
                <a:endParaRPr lang="da-DK" kern="0">
                  <a:solidFill>
                    <a:sysClr val="windowText" lastClr="000000"/>
                  </a:solidFill>
                  <a:ea typeface="+mn-ea"/>
                </a:endParaRPr>
              </a:p>
            </p:txBody>
          </p:sp>
          <p:grpSp>
            <p:nvGrpSpPr>
              <p:cNvPr id="28" name="Group 39">
                <a:extLst>
                  <a:ext uri="{FF2B5EF4-FFF2-40B4-BE49-F238E27FC236}">
                    <a16:creationId xmlns:a16="http://schemas.microsoft.com/office/drawing/2014/main" id="{3C358D7B-AF3D-F04E-9511-EF7E33278B11}"/>
                  </a:ext>
                </a:extLst>
              </p:cNvPr>
              <p:cNvGrpSpPr>
                <a:grpSpLocks/>
              </p:cNvGrpSpPr>
              <p:nvPr/>
            </p:nvGrpSpPr>
            <p:grpSpPr bwMode="auto">
              <a:xfrm>
                <a:off x="311386" y="1756392"/>
                <a:ext cx="2264014" cy="1266269"/>
                <a:chOff x="5792429" y="1478280"/>
                <a:chExt cx="2264014" cy="1266269"/>
              </a:xfrm>
            </p:grpSpPr>
            <p:sp>
              <p:nvSpPr>
                <p:cNvPr id="29" name="Rektangel 27">
                  <a:extLst>
                    <a:ext uri="{FF2B5EF4-FFF2-40B4-BE49-F238E27FC236}">
                      <a16:creationId xmlns:a16="http://schemas.microsoft.com/office/drawing/2014/main" id="{C95EABC5-11E8-454C-BB8C-E63C5C83617C}"/>
                    </a:ext>
                  </a:extLst>
                </p:cNvPr>
                <p:cNvSpPr>
                  <a:spLocks noChangeArrowheads="1"/>
                </p:cNvSpPr>
                <p:nvPr/>
              </p:nvSpPr>
              <p:spPr bwMode="auto">
                <a:xfrm>
                  <a:off x="5792429" y="1478280"/>
                  <a:ext cx="2264014" cy="220531"/>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dirty="0">
                    <a:solidFill>
                      <a:srgbClr val="FFFFFF"/>
                    </a:solidFill>
                    <a:latin typeface="Calibri" panose="020F0502020204030204" pitchFamily="34" charset="0"/>
                  </a:endParaRPr>
                </a:p>
              </p:txBody>
            </p:sp>
            <p:sp>
              <p:nvSpPr>
                <p:cNvPr id="30" name="Rektangel 25">
                  <a:extLst>
                    <a:ext uri="{FF2B5EF4-FFF2-40B4-BE49-F238E27FC236}">
                      <a16:creationId xmlns:a16="http://schemas.microsoft.com/office/drawing/2014/main" id="{CD25E18A-FAB4-D744-A884-7BB3A64826B6}"/>
                    </a:ext>
                  </a:extLst>
                </p:cNvPr>
                <p:cNvSpPr>
                  <a:spLocks noChangeArrowheads="1"/>
                </p:cNvSpPr>
                <p:nvPr/>
              </p:nvSpPr>
              <p:spPr bwMode="auto">
                <a:xfrm>
                  <a:off x="5800368" y="1679771"/>
                  <a:ext cx="2248137" cy="1064778"/>
                </a:xfrm>
                <a:prstGeom prst="rect">
                  <a:avLst/>
                </a:prstGeom>
                <a:gradFill rotWithShape="1">
                  <a:gsLst>
                    <a:gs pos="0">
                      <a:srgbClr val="3A3A3A"/>
                    </a:gs>
                    <a:gs pos="100000">
                      <a:srgbClr val="171717"/>
                    </a:gs>
                  </a:gsLst>
                  <a:lin ang="16200000"/>
                </a:gradFill>
                <a:ln w="9525">
                  <a:solidFill>
                    <a:srgbClr val="171717"/>
                  </a:solidFill>
                  <a:miter lim="800000"/>
                  <a:headEnd/>
                  <a:tailEnd/>
                </a:ln>
                <a:effectLst>
                  <a:outerShdw blurRad="63500" dist="38100" dir="2700000" algn="tl" rotWithShape="0">
                    <a:srgbClr val="000000">
                      <a:alpha val="39999"/>
                    </a:srgbClr>
                  </a:outerShdw>
                </a:effectLst>
              </p:spPr>
              <p:txBody>
                <a:bodyPr anchor="ctr"/>
                <a:lstStyle/>
                <a:p>
                  <a:pPr algn="ctr">
                    <a:defRPr/>
                  </a:pPr>
                  <a:endParaRPr lang="en-US">
                    <a:solidFill>
                      <a:srgbClr val="FFFFFF"/>
                    </a:solidFill>
                    <a:latin typeface="Calibri" pitchFamily="34" charset="0"/>
                    <a:ea typeface="ＭＳ Ｐゴシック" charset="-128"/>
                  </a:endParaRPr>
                </a:p>
              </p:txBody>
            </p:sp>
            <p:sp>
              <p:nvSpPr>
                <p:cNvPr id="31" name="Rektangel 28">
                  <a:extLst>
                    <a:ext uri="{FF2B5EF4-FFF2-40B4-BE49-F238E27FC236}">
                      <a16:creationId xmlns:a16="http://schemas.microsoft.com/office/drawing/2014/main" id="{782C3FE2-7FD2-7D46-AE2F-959881FFD07D}"/>
                    </a:ext>
                  </a:extLst>
                </p:cNvPr>
                <p:cNvSpPr/>
                <p:nvPr/>
              </p:nvSpPr>
              <p:spPr bwMode="auto">
                <a:xfrm>
                  <a:off x="5792429" y="1579540"/>
                  <a:ext cx="2264014" cy="64842"/>
                </a:xfrm>
                <a:prstGeom prst="rect">
                  <a:avLst/>
                </a:prstGeom>
                <a:gradFill rotWithShape="1">
                  <a:gsLst>
                    <a:gs pos="100000">
                      <a:srgbClr val="FFFCF9">
                        <a:alpha val="79000"/>
                      </a:srgbClr>
                    </a:gs>
                    <a:gs pos="0">
                      <a:srgbClr val="E6E6E6">
                        <a:tint val="50000"/>
                        <a:shade val="100000"/>
                        <a:satMod val="350000"/>
                        <a:alpha val="0"/>
                      </a:srgbClr>
                    </a:gs>
                  </a:gsLst>
                  <a:lin ang="16200000" scaled="0"/>
                </a:gradFill>
                <a:ln w="9525" cap="flat" cmpd="sng" algn="ctr">
                  <a:noFill/>
                  <a:prstDash val="solid"/>
                </a:ln>
                <a:effectLst/>
              </p:spPr>
              <p:txBody>
                <a:bodyPr anchor="ctr"/>
                <a:lstStyle/>
                <a:p>
                  <a:pPr algn="ctr">
                    <a:defRPr/>
                  </a:pPr>
                  <a:endParaRPr lang="en-US">
                    <a:solidFill>
                      <a:srgbClr val="FFFFFF"/>
                    </a:solidFill>
                    <a:latin typeface="Calibri" pitchFamily="34" charset="0"/>
                    <a:ea typeface="ＭＳ Ｐゴシック" charset="-128"/>
                  </a:endParaRPr>
                </a:p>
              </p:txBody>
            </p:sp>
          </p:grpSp>
        </p:grpSp>
        <p:grpSp>
          <p:nvGrpSpPr>
            <p:cNvPr id="32" name="Group 39">
              <a:extLst>
                <a:ext uri="{FF2B5EF4-FFF2-40B4-BE49-F238E27FC236}">
                  <a16:creationId xmlns:a16="http://schemas.microsoft.com/office/drawing/2014/main" id="{8596354E-EDF1-FC4D-99F0-303BE773BF5E}"/>
                </a:ext>
              </a:extLst>
            </p:cNvPr>
            <p:cNvGrpSpPr>
              <a:grpSpLocks/>
            </p:cNvGrpSpPr>
            <p:nvPr/>
          </p:nvGrpSpPr>
          <p:grpSpPr bwMode="auto">
            <a:xfrm>
              <a:off x="3200046" y="4507093"/>
              <a:ext cx="2707154" cy="1596884"/>
              <a:chOff x="5792429" y="1478189"/>
              <a:chExt cx="2264014" cy="1127851"/>
            </a:xfrm>
          </p:grpSpPr>
          <p:sp>
            <p:nvSpPr>
              <p:cNvPr id="33" name="Rektangel 27">
                <a:extLst>
                  <a:ext uri="{FF2B5EF4-FFF2-40B4-BE49-F238E27FC236}">
                    <a16:creationId xmlns:a16="http://schemas.microsoft.com/office/drawing/2014/main" id="{10A9563D-8CFD-A141-82DC-C6D3DCF75123}"/>
                  </a:ext>
                </a:extLst>
              </p:cNvPr>
              <p:cNvSpPr>
                <a:spLocks noChangeArrowheads="1"/>
              </p:cNvSpPr>
              <p:nvPr/>
            </p:nvSpPr>
            <p:spPr bwMode="auto">
              <a:xfrm>
                <a:off x="5792429" y="1478189"/>
                <a:ext cx="2264014" cy="220804"/>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a:solidFill>
                    <a:srgbClr val="FFFFFF"/>
                  </a:solidFill>
                  <a:latin typeface="Calibri" panose="020F0502020204030204" pitchFamily="34" charset="0"/>
                </a:endParaRPr>
              </a:p>
            </p:txBody>
          </p:sp>
          <p:sp>
            <p:nvSpPr>
              <p:cNvPr id="34" name="Rektangel 25">
                <a:extLst>
                  <a:ext uri="{FF2B5EF4-FFF2-40B4-BE49-F238E27FC236}">
                    <a16:creationId xmlns:a16="http://schemas.microsoft.com/office/drawing/2014/main" id="{79B21068-7C7D-2B4E-ADDF-ECCF3338B70E}"/>
                  </a:ext>
                </a:extLst>
              </p:cNvPr>
              <p:cNvSpPr>
                <a:spLocks noChangeArrowheads="1"/>
              </p:cNvSpPr>
              <p:nvPr/>
            </p:nvSpPr>
            <p:spPr bwMode="auto">
              <a:xfrm>
                <a:off x="5800367" y="1678343"/>
                <a:ext cx="2248137" cy="927697"/>
              </a:xfrm>
              <a:prstGeom prst="rect">
                <a:avLst/>
              </a:prstGeom>
              <a:gradFill rotWithShape="1">
                <a:gsLst>
                  <a:gs pos="0">
                    <a:srgbClr val="3A3A3A"/>
                  </a:gs>
                  <a:gs pos="100000">
                    <a:srgbClr val="171717"/>
                  </a:gs>
                </a:gsLst>
                <a:lin ang="16200000"/>
              </a:gradFill>
              <a:ln w="9525">
                <a:solidFill>
                  <a:srgbClr val="171717"/>
                </a:solidFill>
                <a:miter lim="800000"/>
                <a:headEnd/>
                <a:tailEnd/>
              </a:ln>
              <a:effectLst>
                <a:outerShdw blurRad="63500" dist="38100" dir="2700000" algn="tl" rotWithShape="0">
                  <a:srgbClr val="000000">
                    <a:alpha val="39999"/>
                  </a:srgbClr>
                </a:outerShdw>
              </a:effectLst>
            </p:spPr>
            <p:txBody>
              <a:bodyPr anchor="ctr"/>
              <a:lstStyle/>
              <a:p>
                <a:pPr algn="ctr">
                  <a:defRPr/>
                </a:pPr>
                <a:endParaRPr lang="en-US">
                  <a:solidFill>
                    <a:srgbClr val="FFFFFF"/>
                  </a:solidFill>
                  <a:latin typeface="Calibri" pitchFamily="34" charset="0"/>
                  <a:ea typeface="ＭＳ Ｐゴシック" charset="-128"/>
                </a:endParaRPr>
              </a:p>
            </p:txBody>
          </p:sp>
          <p:sp>
            <p:nvSpPr>
              <p:cNvPr id="35" name="Rektangel 28">
                <a:extLst>
                  <a:ext uri="{FF2B5EF4-FFF2-40B4-BE49-F238E27FC236}">
                    <a16:creationId xmlns:a16="http://schemas.microsoft.com/office/drawing/2014/main" id="{994689C0-8FE5-3C4D-A469-AEFCD58FBD25}"/>
                  </a:ext>
                </a:extLst>
              </p:cNvPr>
              <p:cNvSpPr/>
              <p:nvPr/>
            </p:nvSpPr>
            <p:spPr bwMode="auto">
              <a:xfrm>
                <a:off x="5792429" y="1579540"/>
                <a:ext cx="2264014" cy="64842"/>
              </a:xfrm>
              <a:prstGeom prst="rect">
                <a:avLst/>
              </a:prstGeom>
              <a:gradFill rotWithShape="1">
                <a:gsLst>
                  <a:gs pos="100000">
                    <a:srgbClr val="FFFCF9">
                      <a:alpha val="79000"/>
                    </a:srgbClr>
                  </a:gs>
                  <a:gs pos="0">
                    <a:srgbClr val="E6E6E6">
                      <a:tint val="50000"/>
                      <a:shade val="100000"/>
                      <a:satMod val="350000"/>
                      <a:alpha val="0"/>
                    </a:srgbClr>
                  </a:gs>
                </a:gsLst>
                <a:lin ang="16200000" scaled="0"/>
              </a:gradFill>
              <a:ln w="9525" cap="flat" cmpd="sng" algn="ctr">
                <a:noFill/>
                <a:prstDash val="solid"/>
              </a:ln>
              <a:effectLst/>
            </p:spPr>
            <p:txBody>
              <a:bodyPr anchor="ctr"/>
              <a:lstStyle/>
              <a:p>
                <a:pPr algn="ctr">
                  <a:defRPr/>
                </a:pPr>
                <a:endParaRPr lang="en-US">
                  <a:solidFill>
                    <a:srgbClr val="FFFFFF"/>
                  </a:solidFill>
                  <a:latin typeface="Calibri" pitchFamily="34" charset="0"/>
                  <a:ea typeface="ＭＳ Ｐゴシック" charset="-128"/>
                </a:endParaRPr>
              </a:p>
            </p:txBody>
          </p:sp>
        </p:grpSp>
        <p:grpSp>
          <p:nvGrpSpPr>
            <p:cNvPr id="36" name="Gruppe 71">
              <a:extLst>
                <a:ext uri="{FF2B5EF4-FFF2-40B4-BE49-F238E27FC236}">
                  <a16:creationId xmlns:a16="http://schemas.microsoft.com/office/drawing/2014/main" id="{BF020C0A-3A37-FD48-BCCE-55EA23C493E5}"/>
                </a:ext>
              </a:extLst>
            </p:cNvPr>
            <p:cNvGrpSpPr>
              <a:grpSpLocks/>
            </p:cNvGrpSpPr>
            <p:nvPr/>
          </p:nvGrpSpPr>
          <p:grpSpPr bwMode="auto">
            <a:xfrm>
              <a:off x="184104" y="3977116"/>
              <a:ext cx="2922914" cy="2156352"/>
              <a:chOff x="311386" y="1382380"/>
              <a:chExt cx="2264014" cy="1501772"/>
            </a:xfrm>
          </p:grpSpPr>
          <p:sp>
            <p:nvSpPr>
              <p:cNvPr id="37" name="Line 33">
                <a:extLst>
                  <a:ext uri="{FF2B5EF4-FFF2-40B4-BE49-F238E27FC236}">
                    <a16:creationId xmlns:a16="http://schemas.microsoft.com/office/drawing/2014/main" id="{46CB37EA-64DF-554A-9F8F-95266AA26660}"/>
                  </a:ext>
                </a:extLst>
              </p:cNvPr>
              <p:cNvSpPr>
                <a:spLocks noChangeShapeType="1"/>
              </p:cNvSpPr>
              <p:nvPr/>
            </p:nvSpPr>
            <p:spPr bwMode="auto">
              <a:xfrm flipV="1">
                <a:off x="1438630" y="1382380"/>
                <a:ext cx="691119" cy="576868"/>
              </a:xfrm>
              <a:prstGeom prst="line">
                <a:avLst/>
              </a:prstGeom>
              <a:noFill/>
              <a:ln w="19050">
                <a:solidFill>
                  <a:srgbClr val="D7D8D9">
                    <a:lumMod val="25000"/>
                  </a:srgbClr>
                </a:solidFill>
                <a:prstDash val="sysDot"/>
                <a:round/>
                <a:headEnd/>
                <a:tailEnd/>
              </a:ln>
              <a:effectLst/>
            </p:spPr>
            <p:txBody>
              <a:bodyPr/>
              <a:lstStyle/>
              <a:p>
                <a:pPr fontAlgn="auto">
                  <a:spcBef>
                    <a:spcPts val="0"/>
                  </a:spcBef>
                  <a:spcAft>
                    <a:spcPts val="0"/>
                  </a:spcAft>
                  <a:defRPr/>
                </a:pPr>
                <a:endParaRPr lang="da-DK" kern="0">
                  <a:solidFill>
                    <a:sysClr val="windowText" lastClr="000000"/>
                  </a:solidFill>
                  <a:ea typeface="+mn-ea"/>
                </a:endParaRPr>
              </a:p>
            </p:txBody>
          </p:sp>
          <p:grpSp>
            <p:nvGrpSpPr>
              <p:cNvPr id="38" name="Group 39">
                <a:extLst>
                  <a:ext uri="{FF2B5EF4-FFF2-40B4-BE49-F238E27FC236}">
                    <a16:creationId xmlns:a16="http://schemas.microsoft.com/office/drawing/2014/main" id="{AF88A929-4050-DC40-834A-9D3488B56081}"/>
                  </a:ext>
                </a:extLst>
              </p:cNvPr>
              <p:cNvGrpSpPr>
                <a:grpSpLocks/>
              </p:cNvGrpSpPr>
              <p:nvPr/>
            </p:nvGrpSpPr>
            <p:grpSpPr bwMode="auto">
              <a:xfrm>
                <a:off x="311386" y="1756301"/>
                <a:ext cx="2264014" cy="1127851"/>
                <a:chOff x="5792429" y="1478189"/>
                <a:chExt cx="2264014" cy="1127851"/>
              </a:xfrm>
            </p:grpSpPr>
            <p:sp>
              <p:nvSpPr>
                <p:cNvPr id="39" name="Rektangel 27">
                  <a:extLst>
                    <a:ext uri="{FF2B5EF4-FFF2-40B4-BE49-F238E27FC236}">
                      <a16:creationId xmlns:a16="http://schemas.microsoft.com/office/drawing/2014/main" id="{F6615EFF-DE2F-A648-B364-E2F18851B635}"/>
                    </a:ext>
                  </a:extLst>
                </p:cNvPr>
                <p:cNvSpPr>
                  <a:spLocks noChangeArrowheads="1"/>
                </p:cNvSpPr>
                <p:nvPr/>
              </p:nvSpPr>
              <p:spPr bwMode="auto">
                <a:xfrm>
                  <a:off x="5792429" y="1478189"/>
                  <a:ext cx="2264014" cy="220804"/>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a:solidFill>
                      <a:srgbClr val="FFFFFF"/>
                    </a:solidFill>
                    <a:latin typeface="Calibri" panose="020F0502020204030204" pitchFamily="34" charset="0"/>
                  </a:endParaRPr>
                </a:p>
              </p:txBody>
            </p:sp>
            <p:sp>
              <p:nvSpPr>
                <p:cNvPr id="40" name="Rektangel 25">
                  <a:extLst>
                    <a:ext uri="{FF2B5EF4-FFF2-40B4-BE49-F238E27FC236}">
                      <a16:creationId xmlns:a16="http://schemas.microsoft.com/office/drawing/2014/main" id="{ADF49F16-A26B-5D45-A7A4-4EE1658577D2}"/>
                    </a:ext>
                  </a:extLst>
                </p:cNvPr>
                <p:cNvSpPr>
                  <a:spLocks noChangeArrowheads="1"/>
                </p:cNvSpPr>
                <p:nvPr/>
              </p:nvSpPr>
              <p:spPr bwMode="auto">
                <a:xfrm>
                  <a:off x="5800367" y="1678343"/>
                  <a:ext cx="2248137" cy="927697"/>
                </a:xfrm>
                <a:prstGeom prst="rect">
                  <a:avLst/>
                </a:prstGeom>
                <a:gradFill rotWithShape="1">
                  <a:gsLst>
                    <a:gs pos="0">
                      <a:srgbClr val="3A3A3A"/>
                    </a:gs>
                    <a:gs pos="100000">
                      <a:srgbClr val="171717"/>
                    </a:gs>
                  </a:gsLst>
                  <a:lin ang="16200000"/>
                </a:gradFill>
                <a:ln w="9525">
                  <a:solidFill>
                    <a:srgbClr val="171717"/>
                  </a:solidFill>
                  <a:miter lim="800000"/>
                  <a:headEnd/>
                  <a:tailEnd/>
                </a:ln>
                <a:effectLst>
                  <a:outerShdw blurRad="63500" dist="38100" dir="2700000" algn="tl" rotWithShape="0">
                    <a:srgbClr val="000000">
                      <a:alpha val="39999"/>
                    </a:srgbClr>
                  </a:outerShdw>
                </a:effectLst>
              </p:spPr>
              <p:txBody>
                <a:bodyPr anchor="ctr"/>
                <a:lstStyle/>
                <a:p>
                  <a:pPr algn="ctr">
                    <a:defRPr/>
                  </a:pPr>
                  <a:endParaRPr lang="en-US">
                    <a:solidFill>
                      <a:srgbClr val="FFFFFF"/>
                    </a:solidFill>
                    <a:latin typeface="Calibri" pitchFamily="34" charset="0"/>
                    <a:ea typeface="ＭＳ Ｐゴシック" charset="-128"/>
                  </a:endParaRPr>
                </a:p>
              </p:txBody>
            </p:sp>
            <p:sp>
              <p:nvSpPr>
                <p:cNvPr id="41" name="Rektangel 28">
                  <a:extLst>
                    <a:ext uri="{FF2B5EF4-FFF2-40B4-BE49-F238E27FC236}">
                      <a16:creationId xmlns:a16="http://schemas.microsoft.com/office/drawing/2014/main" id="{4C8DED54-36E8-3147-AA66-E84E120C127A}"/>
                    </a:ext>
                  </a:extLst>
                </p:cNvPr>
                <p:cNvSpPr/>
                <p:nvPr/>
              </p:nvSpPr>
              <p:spPr bwMode="auto">
                <a:xfrm>
                  <a:off x="5792429" y="1579540"/>
                  <a:ext cx="2264014" cy="64842"/>
                </a:xfrm>
                <a:prstGeom prst="rect">
                  <a:avLst/>
                </a:prstGeom>
                <a:gradFill rotWithShape="1">
                  <a:gsLst>
                    <a:gs pos="100000">
                      <a:srgbClr val="FFFCF9">
                        <a:alpha val="79000"/>
                      </a:srgbClr>
                    </a:gs>
                    <a:gs pos="0">
                      <a:srgbClr val="E6E6E6">
                        <a:tint val="50000"/>
                        <a:shade val="100000"/>
                        <a:satMod val="350000"/>
                        <a:alpha val="0"/>
                      </a:srgbClr>
                    </a:gs>
                  </a:gsLst>
                  <a:lin ang="16200000" scaled="0"/>
                </a:gradFill>
                <a:ln w="9525" cap="flat" cmpd="sng" algn="ctr">
                  <a:noFill/>
                  <a:prstDash val="solid"/>
                </a:ln>
                <a:effectLst/>
              </p:spPr>
              <p:txBody>
                <a:bodyPr anchor="ctr"/>
                <a:lstStyle/>
                <a:p>
                  <a:pPr algn="ctr">
                    <a:defRPr/>
                  </a:pPr>
                  <a:endParaRPr lang="en-US">
                    <a:solidFill>
                      <a:srgbClr val="FFFFFF"/>
                    </a:solidFill>
                    <a:latin typeface="Calibri" pitchFamily="34" charset="0"/>
                    <a:ea typeface="ＭＳ Ｐゴシック" charset="-128"/>
                  </a:endParaRPr>
                </a:p>
              </p:txBody>
            </p:sp>
          </p:grpSp>
        </p:grpSp>
        <p:sp>
          <p:nvSpPr>
            <p:cNvPr id="42" name="Rectangle 15">
              <a:extLst>
                <a:ext uri="{FF2B5EF4-FFF2-40B4-BE49-F238E27FC236}">
                  <a16:creationId xmlns:a16="http://schemas.microsoft.com/office/drawing/2014/main" id="{336FBF91-6DC5-2E44-A53E-56FAE21B3CAC}"/>
                </a:ext>
              </a:extLst>
            </p:cNvPr>
            <p:cNvSpPr>
              <a:spLocks noChangeArrowheads="1"/>
            </p:cNvSpPr>
            <p:nvPr/>
          </p:nvSpPr>
          <p:spPr bwMode="auto">
            <a:xfrm>
              <a:off x="185279" y="1617146"/>
              <a:ext cx="2880558" cy="1269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tIns="46800" bIns="46800"/>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dirty="0">
                  <a:solidFill>
                    <a:srgbClr val="FFFFFF"/>
                  </a:solidFill>
                  <a:latin typeface="Calibri" panose="020F0502020204030204" pitchFamily="34" charset="0"/>
                </a:rPr>
                <a:t>Bring nanofiber plant inhouse to lower manufacturing costs to achieve value</a:t>
              </a:r>
            </a:p>
          </p:txBody>
        </p:sp>
        <p:sp>
          <p:nvSpPr>
            <p:cNvPr id="43" name="Rectangle 15">
              <a:extLst>
                <a:ext uri="{FF2B5EF4-FFF2-40B4-BE49-F238E27FC236}">
                  <a16:creationId xmlns:a16="http://schemas.microsoft.com/office/drawing/2014/main" id="{C1792833-29AD-F843-A2FB-9F4C06E7FCF5}"/>
                </a:ext>
              </a:extLst>
            </p:cNvPr>
            <p:cNvSpPr>
              <a:spLocks noChangeArrowheads="1"/>
            </p:cNvSpPr>
            <p:nvPr/>
          </p:nvSpPr>
          <p:spPr bwMode="auto">
            <a:xfrm>
              <a:off x="219336" y="4814262"/>
              <a:ext cx="2887682" cy="1294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tIns="46800" bIns="46800"/>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dirty="0">
                  <a:solidFill>
                    <a:srgbClr val="FFFFFF"/>
                  </a:solidFill>
                  <a:latin typeface="Calibri" panose="020F0502020204030204" pitchFamily="34" charset="0"/>
                </a:rPr>
                <a:t>Full integration of operating software purchased for major HVAC system produces control panels to allow bring in control processes.</a:t>
              </a:r>
            </a:p>
          </p:txBody>
        </p:sp>
        <p:sp>
          <p:nvSpPr>
            <p:cNvPr id="44" name="Rectangle 15">
              <a:extLst>
                <a:ext uri="{FF2B5EF4-FFF2-40B4-BE49-F238E27FC236}">
                  <a16:creationId xmlns:a16="http://schemas.microsoft.com/office/drawing/2014/main" id="{52A7B66E-B4B5-F246-B18B-D8A5EF35BA45}"/>
                </a:ext>
              </a:extLst>
            </p:cNvPr>
            <p:cNvSpPr>
              <a:spLocks noChangeArrowheads="1"/>
            </p:cNvSpPr>
            <p:nvPr/>
          </p:nvSpPr>
          <p:spPr bwMode="auto">
            <a:xfrm>
              <a:off x="6442075" y="1569520"/>
              <a:ext cx="2474878" cy="1380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tIns="46800" bIns="46800"/>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dirty="0">
                  <a:solidFill>
                    <a:srgbClr val="FFFFFF"/>
                  </a:solidFill>
                  <a:latin typeface="Calibri" panose="020F0502020204030204" pitchFamily="34" charset="0"/>
                </a:rPr>
                <a:t>Partner with Google Glasses to develop spectrum glasses that can see fluorescence.  Develop sanitizing sprays that react with certain markers for common pathogens to see in real time.</a:t>
              </a:r>
            </a:p>
          </p:txBody>
        </p:sp>
        <p:sp>
          <p:nvSpPr>
            <p:cNvPr id="45" name="Rectangle 15">
              <a:extLst>
                <a:ext uri="{FF2B5EF4-FFF2-40B4-BE49-F238E27FC236}">
                  <a16:creationId xmlns:a16="http://schemas.microsoft.com/office/drawing/2014/main" id="{B2CB1F8D-E4FB-A040-A55E-BE18C06CD9C4}"/>
                </a:ext>
              </a:extLst>
            </p:cNvPr>
            <p:cNvSpPr>
              <a:spLocks noChangeArrowheads="1"/>
            </p:cNvSpPr>
            <p:nvPr/>
          </p:nvSpPr>
          <p:spPr bwMode="auto">
            <a:xfrm>
              <a:off x="3195807" y="4704914"/>
              <a:ext cx="2688168" cy="1373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tIns="46800" bIns="46800"/>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dirty="0">
                  <a:solidFill>
                    <a:srgbClr val="FFFFFF"/>
                  </a:solidFill>
                  <a:latin typeface="Calibri" panose="020F0502020204030204" pitchFamily="34" charset="0"/>
                </a:rPr>
                <a:t>JV with app producers to start looking at full environment control apps</a:t>
              </a:r>
            </a:p>
          </p:txBody>
        </p:sp>
        <p:sp>
          <p:nvSpPr>
            <p:cNvPr id="46" name="Rectangle 15">
              <a:extLst>
                <a:ext uri="{FF2B5EF4-FFF2-40B4-BE49-F238E27FC236}">
                  <a16:creationId xmlns:a16="http://schemas.microsoft.com/office/drawing/2014/main" id="{8873B65C-BD4A-1D43-A9A2-9217795B2BDA}"/>
                </a:ext>
              </a:extLst>
            </p:cNvPr>
            <p:cNvSpPr>
              <a:spLocks noChangeArrowheads="1"/>
            </p:cNvSpPr>
            <p:nvPr/>
          </p:nvSpPr>
          <p:spPr bwMode="auto">
            <a:xfrm>
              <a:off x="3446910" y="1575870"/>
              <a:ext cx="2693575" cy="1269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tIns="46800" bIns="46800"/>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dirty="0">
                  <a:solidFill>
                    <a:srgbClr val="FFFFFF"/>
                  </a:solidFill>
                  <a:latin typeface="Calibri" panose="020F0502020204030204" pitchFamily="34" charset="0"/>
                </a:rPr>
                <a:t>Next generation of nanofiber technology IP outright full purchase from academic</a:t>
              </a:r>
            </a:p>
          </p:txBody>
        </p:sp>
        <p:sp>
          <p:nvSpPr>
            <p:cNvPr id="47" name="Text Box 59">
              <a:extLst>
                <a:ext uri="{FF2B5EF4-FFF2-40B4-BE49-F238E27FC236}">
                  <a16:creationId xmlns:a16="http://schemas.microsoft.com/office/drawing/2014/main" id="{765350FC-3693-2F41-87BF-FF6710129ED4}"/>
                </a:ext>
              </a:extLst>
            </p:cNvPr>
            <p:cNvSpPr txBox="1">
              <a:spLocks noChangeArrowheads="1"/>
            </p:cNvSpPr>
            <p:nvPr/>
          </p:nvSpPr>
          <p:spPr bwMode="auto">
            <a:xfrm>
              <a:off x="3460705" y="4527090"/>
              <a:ext cx="2390775" cy="29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en-US" altLang="en-US" sz="1300" b="1" dirty="0"/>
                <a:t>Technology</a:t>
              </a:r>
            </a:p>
          </p:txBody>
        </p:sp>
        <p:sp>
          <p:nvSpPr>
            <p:cNvPr id="48" name="Text Box 60">
              <a:extLst>
                <a:ext uri="{FF2B5EF4-FFF2-40B4-BE49-F238E27FC236}">
                  <a16:creationId xmlns:a16="http://schemas.microsoft.com/office/drawing/2014/main" id="{4B6C7502-847F-844A-BB24-E9E895BF93D5}"/>
                </a:ext>
              </a:extLst>
            </p:cNvPr>
            <p:cNvSpPr txBox="1">
              <a:spLocks noChangeArrowheads="1"/>
            </p:cNvSpPr>
            <p:nvPr/>
          </p:nvSpPr>
          <p:spPr bwMode="auto">
            <a:xfrm>
              <a:off x="475311" y="4528621"/>
              <a:ext cx="2438400" cy="290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en-US" altLang="en-US" sz="1300" b="1" dirty="0"/>
                <a:t>Technology</a:t>
              </a:r>
            </a:p>
          </p:txBody>
        </p:sp>
        <p:sp>
          <p:nvSpPr>
            <p:cNvPr id="49" name="Text Box 61">
              <a:extLst>
                <a:ext uri="{FF2B5EF4-FFF2-40B4-BE49-F238E27FC236}">
                  <a16:creationId xmlns:a16="http://schemas.microsoft.com/office/drawing/2014/main" id="{259ED817-8C27-5D4B-80AA-FE17D9F0F9B5}"/>
                </a:ext>
              </a:extLst>
            </p:cNvPr>
            <p:cNvSpPr txBox="1">
              <a:spLocks noChangeArrowheads="1"/>
            </p:cNvSpPr>
            <p:nvPr/>
          </p:nvSpPr>
          <p:spPr bwMode="auto">
            <a:xfrm>
              <a:off x="3621199" y="1351477"/>
              <a:ext cx="2286000" cy="290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en-US" altLang="en-US" sz="1300" b="1" dirty="0"/>
                <a:t>Advanced materials</a:t>
              </a:r>
            </a:p>
          </p:txBody>
        </p:sp>
        <p:sp>
          <p:nvSpPr>
            <p:cNvPr id="50" name="Text Box 62">
              <a:extLst>
                <a:ext uri="{FF2B5EF4-FFF2-40B4-BE49-F238E27FC236}">
                  <a16:creationId xmlns:a16="http://schemas.microsoft.com/office/drawing/2014/main" id="{95F85CFF-99F9-864C-811D-5BA37A319CF4}"/>
                </a:ext>
              </a:extLst>
            </p:cNvPr>
            <p:cNvSpPr txBox="1">
              <a:spLocks noChangeArrowheads="1"/>
            </p:cNvSpPr>
            <p:nvPr/>
          </p:nvSpPr>
          <p:spPr bwMode="auto">
            <a:xfrm>
              <a:off x="6348413" y="1351942"/>
              <a:ext cx="2360612" cy="29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en-US" altLang="en-US" sz="1300" b="1" dirty="0">
                  <a:solidFill>
                    <a:schemeClr val="tx1">
                      <a:lumMod val="95000"/>
                      <a:lumOff val="5000"/>
                    </a:schemeClr>
                  </a:solidFill>
                </a:rPr>
                <a:t>Partnership</a:t>
              </a:r>
            </a:p>
          </p:txBody>
        </p:sp>
        <p:sp>
          <p:nvSpPr>
            <p:cNvPr id="51" name="Text Box 63">
              <a:extLst>
                <a:ext uri="{FF2B5EF4-FFF2-40B4-BE49-F238E27FC236}">
                  <a16:creationId xmlns:a16="http://schemas.microsoft.com/office/drawing/2014/main" id="{28477170-12E3-6A4C-A007-06A09B4FCF48}"/>
                </a:ext>
              </a:extLst>
            </p:cNvPr>
            <p:cNvSpPr txBox="1">
              <a:spLocks noChangeArrowheads="1"/>
            </p:cNvSpPr>
            <p:nvPr/>
          </p:nvSpPr>
          <p:spPr bwMode="auto">
            <a:xfrm>
              <a:off x="171962" y="1389793"/>
              <a:ext cx="2925407"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n-US" altLang="en-US" sz="1300" b="1" dirty="0"/>
                <a:t>Purchase carbon nanofiber plant</a:t>
              </a:r>
            </a:p>
          </p:txBody>
        </p:sp>
        <p:sp>
          <p:nvSpPr>
            <p:cNvPr id="52" name="Rectangle 69">
              <a:extLst>
                <a:ext uri="{FF2B5EF4-FFF2-40B4-BE49-F238E27FC236}">
                  <a16:creationId xmlns:a16="http://schemas.microsoft.com/office/drawing/2014/main" id="{0F87E01B-C9BE-A147-9EED-B2720640191C}"/>
                </a:ext>
              </a:extLst>
            </p:cNvPr>
            <p:cNvSpPr>
              <a:spLocks noChangeArrowheads="1"/>
            </p:cNvSpPr>
            <p:nvPr/>
          </p:nvSpPr>
          <p:spPr bwMode="auto">
            <a:xfrm>
              <a:off x="295275" y="3472933"/>
              <a:ext cx="1630363" cy="477838"/>
            </a:xfrm>
            <a:prstGeom prst="rect">
              <a:avLst/>
            </a:prstGeom>
            <a:noFill/>
            <a:ln w="19050" algn="ctr">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endParaRPr lang="en-US"/>
            </a:p>
          </p:txBody>
        </p:sp>
        <p:sp>
          <p:nvSpPr>
            <p:cNvPr id="53" name="Rectangle 70">
              <a:extLst>
                <a:ext uri="{FF2B5EF4-FFF2-40B4-BE49-F238E27FC236}">
                  <a16:creationId xmlns:a16="http://schemas.microsoft.com/office/drawing/2014/main" id="{8796D6C1-DF15-8845-B893-26393F2A23DA}"/>
                </a:ext>
              </a:extLst>
            </p:cNvPr>
            <p:cNvSpPr>
              <a:spLocks noChangeArrowheads="1"/>
            </p:cNvSpPr>
            <p:nvPr/>
          </p:nvSpPr>
          <p:spPr bwMode="auto">
            <a:xfrm>
              <a:off x="1930400" y="3472933"/>
              <a:ext cx="1630363" cy="477838"/>
            </a:xfrm>
            <a:prstGeom prst="rect">
              <a:avLst/>
            </a:prstGeom>
            <a:noFill/>
            <a:ln w="19050" algn="ctr">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endParaRPr lang="en-US"/>
            </a:p>
          </p:txBody>
        </p:sp>
        <p:sp>
          <p:nvSpPr>
            <p:cNvPr id="54" name="Rectangle 71">
              <a:extLst>
                <a:ext uri="{FF2B5EF4-FFF2-40B4-BE49-F238E27FC236}">
                  <a16:creationId xmlns:a16="http://schemas.microsoft.com/office/drawing/2014/main" id="{8BA14153-D9F3-7648-B87E-C3D60A4A701B}"/>
                </a:ext>
              </a:extLst>
            </p:cNvPr>
            <p:cNvSpPr>
              <a:spLocks noChangeArrowheads="1"/>
            </p:cNvSpPr>
            <p:nvPr/>
          </p:nvSpPr>
          <p:spPr bwMode="auto">
            <a:xfrm>
              <a:off x="3559175" y="3472933"/>
              <a:ext cx="1630363" cy="477838"/>
            </a:xfrm>
            <a:prstGeom prst="rect">
              <a:avLst/>
            </a:prstGeom>
            <a:noFill/>
            <a:ln w="19050" algn="ctr">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endParaRPr lang="en-US"/>
            </a:p>
          </p:txBody>
        </p:sp>
        <p:sp>
          <p:nvSpPr>
            <p:cNvPr id="55" name="Rectangle 72">
              <a:extLst>
                <a:ext uri="{FF2B5EF4-FFF2-40B4-BE49-F238E27FC236}">
                  <a16:creationId xmlns:a16="http://schemas.microsoft.com/office/drawing/2014/main" id="{E8F03ACC-0E8A-974F-9E81-2CFDA6681ADF}"/>
                </a:ext>
              </a:extLst>
            </p:cNvPr>
            <p:cNvSpPr>
              <a:spLocks noChangeArrowheads="1"/>
            </p:cNvSpPr>
            <p:nvPr/>
          </p:nvSpPr>
          <p:spPr bwMode="auto">
            <a:xfrm>
              <a:off x="5195888" y="3472933"/>
              <a:ext cx="1630362" cy="477838"/>
            </a:xfrm>
            <a:prstGeom prst="rect">
              <a:avLst/>
            </a:prstGeom>
            <a:noFill/>
            <a:ln w="19050" algn="ctr">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endParaRPr lang="en-US"/>
            </a:p>
          </p:txBody>
        </p:sp>
        <p:sp>
          <p:nvSpPr>
            <p:cNvPr id="56" name="Line 33">
              <a:extLst>
                <a:ext uri="{FF2B5EF4-FFF2-40B4-BE49-F238E27FC236}">
                  <a16:creationId xmlns:a16="http://schemas.microsoft.com/office/drawing/2014/main" id="{7BCE0C61-556E-D648-A6E7-0D1F6A982351}"/>
                </a:ext>
              </a:extLst>
            </p:cNvPr>
            <p:cNvSpPr>
              <a:spLocks noChangeShapeType="1"/>
            </p:cNvSpPr>
            <p:nvPr/>
          </p:nvSpPr>
          <p:spPr bwMode="auto">
            <a:xfrm flipV="1">
              <a:off x="3621185" y="3977118"/>
              <a:ext cx="1785032" cy="518496"/>
            </a:xfrm>
            <a:prstGeom prst="line">
              <a:avLst/>
            </a:prstGeom>
            <a:noFill/>
            <a:ln w="19050">
              <a:solidFill>
                <a:srgbClr val="D7D8D9">
                  <a:lumMod val="25000"/>
                </a:srgbClr>
              </a:solidFill>
              <a:prstDash val="sysDot"/>
              <a:round/>
              <a:headEnd/>
              <a:tailEnd/>
            </a:ln>
            <a:effectLst/>
          </p:spPr>
          <p:txBody>
            <a:bodyPr/>
            <a:lstStyle/>
            <a:p>
              <a:pPr fontAlgn="auto">
                <a:spcBef>
                  <a:spcPts val="0"/>
                </a:spcBef>
                <a:spcAft>
                  <a:spcPts val="0"/>
                </a:spcAft>
                <a:defRPr/>
              </a:pPr>
              <a:endParaRPr lang="da-DK" kern="0">
                <a:solidFill>
                  <a:sysClr val="windowText" lastClr="000000"/>
                </a:solidFill>
                <a:ea typeface="+mn-ea"/>
              </a:endParaRPr>
            </a:p>
          </p:txBody>
        </p:sp>
        <p:grpSp>
          <p:nvGrpSpPr>
            <p:cNvPr id="57" name="Group 39">
              <a:extLst>
                <a:ext uri="{FF2B5EF4-FFF2-40B4-BE49-F238E27FC236}">
                  <a16:creationId xmlns:a16="http://schemas.microsoft.com/office/drawing/2014/main" id="{3FA8D518-A1D0-A54E-B2A6-D7F754C98EB1}"/>
                </a:ext>
              </a:extLst>
            </p:cNvPr>
            <p:cNvGrpSpPr>
              <a:grpSpLocks/>
            </p:cNvGrpSpPr>
            <p:nvPr/>
          </p:nvGrpSpPr>
          <p:grpSpPr bwMode="auto">
            <a:xfrm>
              <a:off x="6085822" y="4521843"/>
              <a:ext cx="2915617" cy="1596884"/>
              <a:chOff x="5792429" y="1478189"/>
              <a:chExt cx="2264014" cy="1127851"/>
            </a:xfrm>
          </p:grpSpPr>
          <p:sp>
            <p:nvSpPr>
              <p:cNvPr id="58" name="Rektangel 27">
                <a:extLst>
                  <a:ext uri="{FF2B5EF4-FFF2-40B4-BE49-F238E27FC236}">
                    <a16:creationId xmlns:a16="http://schemas.microsoft.com/office/drawing/2014/main" id="{97C3A438-5577-834F-975E-92A7641F84E6}"/>
                  </a:ext>
                </a:extLst>
              </p:cNvPr>
              <p:cNvSpPr>
                <a:spLocks noChangeArrowheads="1"/>
              </p:cNvSpPr>
              <p:nvPr/>
            </p:nvSpPr>
            <p:spPr bwMode="auto">
              <a:xfrm>
                <a:off x="5792429" y="1478189"/>
                <a:ext cx="2264014" cy="220804"/>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a:solidFill>
                    <a:srgbClr val="FFFFFF"/>
                  </a:solidFill>
                  <a:latin typeface="Calibri" panose="020F0502020204030204" pitchFamily="34" charset="0"/>
                </a:endParaRPr>
              </a:p>
            </p:txBody>
          </p:sp>
          <p:sp>
            <p:nvSpPr>
              <p:cNvPr id="59" name="Rektangel 25">
                <a:extLst>
                  <a:ext uri="{FF2B5EF4-FFF2-40B4-BE49-F238E27FC236}">
                    <a16:creationId xmlns:a16="http://schemas.microsoft.com/office/drawing/2014/main" id="{323098BB-B5FD-6447-9A0E-124C11320146}"/>
                  </a:ext>
                </a:extLst>
              </p:cNvPr>
              <p:cNvSpPr>
                <a:spLocks noChangeArrowheads="1"/>
              </p:cNvSpPr>
              <p:nvPr/>
            </p:nvSpPr>
            <p:spPr bwMode="auto">
              <a:xfrm>
                <a:off x="5800367" y="1678343"/>
                <a:ext cx="2248137" cy="927697"/>
              </a:xfrm>
              <a:prstGeom prst="rect">
                <a:avLst/>
              </a:prstGeom>
              <a:gradFill rotWithShape="1">
                <a:gsLst>
                  <a:gs pos="0">
                    <a:srgbClr val="3A3A3A"/>
                  </a:gs>
                  <a:gs pos="100000">
                    <a:srgbClr val="171717"/>
                  </a:gs>
                </a:gsLst>
                <a:lin ang="16200000"/>
              </a:gradFill>
              <a:ln w="9525">
                <a:solidFill>
                  <a:srgbClr val="171717"/>
                </a:solidFill>
                <a:miter lim="800000"/>
                <a:headEnd/>
                <a:tailEnd/>
              </a:ln>
              <a:effectLst>
                <a:outerShdw blurRad="63500" dist="38100" dir="2700000" algn="tl" rotWithShape="0">
                  <a:srgbClr val="000000">
                    <a:alpha val="39999"/>
                  </a:srgbClr>
                </a:outerShdw>
              </a:effectLst>
            </p:spPr>
            <p:txBody>
              <a:bodyPr anchor="ctr"/>
              <a:lstStyle/>
              <a:p>
                <a:pPr algn="ctr">
                  <a:defRPr/>
                </a:pPr>
                <a:endParaRPr lang="en-US">
                  <a:solidFill>
                    <a:srgbClr val="FFFFFF"/>
                  </a:solidFill>
                  <a:latin typeface="Calibri" pitchFamily="34" charset="0"/>
                  <a:ea typeface="ＭＳ Ｐゴシック" charset="-128"/>
                </a:endParaRPr>
              </a:p>
            </p:txBody>
          </p:sp>
          <p:sp>
            <p:nvSpPr>
              <p:cNvPr id="60" name="Rektangel 28">
                <a:extLst>
                  <a:ext uri="{FF2B5EF4-FFF2-40B4-BE49-F238E27FC236}">
                    <a16:creationId xmlns:a16="http://schemas.microsoft.com/office/drawing/2014/main" id="{D40BEC62-FDCB-844A-B7D5-FEFCFCE41198}"/>
                  </a:ext>
                </a:extLst>
              </p:cNvPr>
              <p:cNvSpPr/>
              <p:nvPr/>
            </p:nvSpPr>
            <p:spPr bwMode="auto">
              <a:xfrm>
                <a:off x="5792429" y="1579540"/>
                <a:ext cx="2264014" cy="64842"/>
              </a:xfrm>
              <a:prstGeom prst="rect">
                <a:avLst/>
              </a:prstGeom>
              <a:gradFill rotWithShape="1">
                <a:gsLst>
                  <a:gs pos="100000">
                    <a:srgbClr val="FFFCF9">
                      <a:alpha val="79000"/>
                    </a:srgbClr>
                  </a:gs>
                  <a:gs pos="0">
                    <a:srgbClr val="E6E6E6">
                      <a:tint val="50000"/>
                      <a:shade val="100000"/>
                      <a:satMod val="350000"/>
                      <a:alpha val="0"/>
                    </a:srgbClr>
                  </a:gs>
                </a:gsLst>
                <a:lin ang="16200000" scaled="0"/>
              </a:gradFill>
              <a:ln w="9525" cap="flat" cmpd="sng" algn="ctr">
                <a:noFill/>
                <a:prstDash val="solid"/>
              </a:ln>
              <a:effectLst/>
            </p:spPr>
            <p:txBody>
              <a:bodyPr anchor="ctr"/>
              <a:lstStyle/>
              <a:p>
                <a:pPr algn="ctr">
                  <a:defRPr/>
                </a:pPr>
                <a:endParaRPr lang="en-US">
                  <a:solidFill>
                    <a:srgbClr val="FFFFFF"/>
                  </a:solidFill>
                  <a:latin typeface="Calibri" pitchFamily="34" charset="0"/>
                  <a:ea typeface="ＭＳ Ｐゴシック" charset="-128"/>
                </a:endParaRPr>
              </a:p>
            </p:txBody>
          </p:sp>
        </p:grpSp>
        <p:sp>
          <p:nvSpPr>
            <p:cNvPr id="61" name="Rectangle 15">
              <a:extLst>
                <a:ext uri="{FF2B5EF4-FFF2-40B4-BE49-F238E27FC236}">
                  <a16:creationId xmlns:a16="http://schemas.microsoft.com/office/drawing/2014/main" id="{A934CCD0-76CC-AF47-95ED-AA5A8758E93E}"/>
                </a:ext>
              </a:extLst>
            </p:cNvPr>
            <p:cNvSpPr>
              <a:spLocks noChangeArrowheads="1"/>
            </p:cNvSpPr>
            <p:nvPr/>
          </p:nvSpPr>
          <p:spPr bwMode="auto">
            <a:xfrm>
              <a:off x="6081583" y="4719664"/>
              <a:ext cx="2895170" cy="1373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tIns="46800" bIns="46800"/>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dirty="0">
                  <a:solidFill>
                    <a:srgbClr val="FFFFFF"/>
                  </a:solidFill>
                  <a:latin typeface="Calibri" panose="020F0502020204030204" pitchFamily="34" charset="0"/>
                </a:rPr>
                <a:t>Establish a carrier to JV or purchase for deliver in North America.</a:t>
              </a:r>
            </a:p>
          </p:txBody>
        </p:sp>
        <p:sp>
          <p:nvSpPr>
            <p:cNvPr id="62" name="Text Box 59">
              <a:extLst>
                <a:ext uri="{FF2B5EF4-FFF2-40B4-BE49-F238E27FC236}">
                  <a16:creationId xmlns:a16="http://schemas.microsoft.com/office/drawing/2014/main" id="{8FC075AC-9315-A443-A6FD-A566BB8DD7D4}"/>
                </a:ext>
              </a:extLst>
            </p:cNvPr>
            <p:cNvSpPr txBox="1">
              <a:spLocks noChangeArrowheads="1"/>
            </p:cNvSpPr>
            <p:nvPr/>
          </p:nvSpPr>
          <p:spPr bwMode="auto">
            <a:xfrm>
              <a:off x="6346482" y="4541840"/>
              <a:ext cx="2390775" cy="29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en-US" altLang="en-US" sz="1300" b="1" dirty="0"/>
                <a:t>Carrier- International</a:t>
              </a:r>
            </a:p>
          </p:txBody>
        </p:sp>
        <p:sp>
          <p:nvSpPr>
            <p:cNvPr id="63" name="Line 33">
              <a:extLst>
                <a:ext uri="{FF2B5EF4-FFF2-40B4-BE49-F238E27FC236}">
                  <a16:creationId xmlns:a16="http://schemas.microsoft.com/office/drawing/2014/main" id="{ECBD804E-ECE9-CA4E-8971-2176A2D18ADC}"/>
                </a:ext>
              </a:extLst>
            </p:cNvPr>
            <p:cNvSpPr>
              <a:spLocks noChangeShapeType="1"/>
            </p:cNvSpPr>
            <p:nvPr/>
          </p:nvSpPr>
          <p:spPr bwMode="auto">
            <a:xfrm flipV="1">
              <a:off x="6242685" y="3977117"/>
              <a:ext cx="974335" cy="513369"/>
            </a:xfrm>
            <a:prstGeom prst="line">
              <a:avLst/>
            </a:prstGeom>
            <a:noFill/>
            <a:ln w="19050">
              <a:solidFill>
                <a:srgbClr val="D7D8D9">
                  <a:lumMod val="25000"/>
                </a:srgbClr>
              </a:solidFill>
              <a:prstDash val="sysDot"/>
              <a:round/>
              <a:headEnd/>
              <a:tailEnd/>
            </a:ln>
            <a:effectLst/>
          </p:spPr>
          <p:txBody>
            <a:bodyPr/>
            <a:lstStyle/>
            <a:p>
              <a:pPr fontAlgn="auto">
                <a:spcBef>
                  <a:spcPts val="0"/>
                </a:spcBef>
                <a:spcAft>
                  <a:spcPts val="0"/>
                </a:spcAft>
                <a:defRPr/>
              </a:pPr>
              <a:endParaRPr lang="da-DK" kern="0">
                <a:solidFill>
                  <a:sysClr val="windowText" lastClr="000000"/>
                </a:solidFill>
                <a:ea typeface="+mn-ea"/>
              </a:endParaRPr>
            </a:p>
          </p:txBody>
        </p:sp>
      </p:grpSp>
    </p:spTree>
    <p:extLst>
      <p:ext uri="{BB962C8B-B14F-4D97-AF65-F5344CB8AC3E}">
        <p14:creationId xmlns:p14="http://schemas.microsoft.com/office/powerpoint/2010/main" val="946950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7AB65-FF3E-8E4E-B310-905EC6305A0E}"/>
              </a:ext>
            </a:extLst>
          </p:cNvPr>
          <p:cNvSpPr>
            <a:spLocks noGrp="1"/>
          </p:cNvSpPr>
          <p:nvPr>
            <p:ph type="title"/>
          </p:nvPr>
        </p:nvSpPr>
        <p:spPr/>
        <p:txBody>
          <a:bodyPr/>
          <a:lstStyle/>
          <a:p>
            <a:r>
              <a:rPr lang="en-US" dirty="0"/>
              <a:t>Growth Summary</a:t>
            </a:r>
          </a:p>
        </p:txBody>
      </p:sp>
      <p:sp>
        <p:nvSpPr>
          <p:cNvPr id="7" name="TextBox 6">
            <a:extLst>
              <a:ext uri="{FF2B5EF4-FFF2-40B4-BE49-F238E27FC236}">
                <a16:creationId xmlns:a16="http://schemas.microsoft.com/office/drawing/2014/main" id="{F4F81122-2064-5C45-83F6-E0181A72AC97}"/>
              </a:ext>
            </a:extLst>
          </p:cNvPr>
          <p:cNvSpPr txBox="1"/>
          <p:nvPr/>
        </p:nvSpPr>
        <p:spPr>
          <a:xfrm>
            <a:off x="10648848" y="135352"/>
            <a:ext cx="1462260" cy="369332"/>
          </a:xfrm>
          <a:prstGeom prst="rect">
            <a:avLst/>
          </a:prstGeom>
          <a:noFill/>
        </p:spPr>
        <p:txBody>
          <a:bodyPr wrap="none" rtlCol="0">
            <a:spAutoFit/>
          </a:bodyPr>
          <a:lstStyle/>
          <a:p>
            <a:r>
              <a:rPr lang="en-US" dirty="0"/>
              <a:t>FY 2022-2026</a:t>
            </a:r>
          </a:p>
        </p:txBody>
      </p:sp>
      <p:sp>
        <p:nvSpPr>
          <p:cNvPr id="6" name="Rectangle 5">
            <a:extLst>
              <a:ext uri="{FF2B5EF4-FFF2-40B4-BE49-F238E27FC236}">
                <a16:creationId xmlns:a16="http://schemas.microsoft.com/office/drawing/2014/main" id="{6D4B105C-5274-CE40-B246-66B1A9788B47}"/>
              </a:ext>
            </a:extLst>
          </p:cNvPr>
          <p:cNvSpPr/>
          <p:nvPr/>
        </p:nvSpPr>
        <p:spPr>
          <a:xfrm>
            <a:off x="3725879" y="6017448"/>
            <a:ext cx="1023854" cy="687388"/>
          </a:xfrm>
          <a:prstGeom prst="rect">
            <a:avLst/>
          </a:prstGeom>
          <a:solidFill>
            <a:schemeClr val="bg1"/>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BBBC0B9-6A60-DF49-A2E7-B7569E3EA421}"/>
              </a:ext>
            </a:extLst>
          </p:cNvPr>
          <p:cNvSpPr/>
          <p:nvPr/>
        </p:nvSpPr>
        <p:spPr>
          <a:xfrm>
            <a:off x="5269551" y="6017448"/>
            <a:ext cx="1023854" cy="687388"/>
          </a:xfrm>
          <a:prstGeom prst="rect">
            <a:avLst/>
          </a:prstGeom>
          <a:solidFill>
            <a:schemeClr val="tx1"/>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810DD2C-1A1F-0544-AC75-EA91AB5A9B42}"/>
              </a:ext>
            </a:extLst>
          </p:cNvPr>
          <p:cNvSpPr/>
          <p:nvPr/>
        </p:nvSpPr>
        <p:spPr>
          <a:xfrm>
            <a:off x="6823050" y="6017448"/>
            <a:ext cx="1023854" cy="687388"/>
          </a:xfrm>
          <a:prstGeom prst="rect">
            <a:avLst/>
          </a:prstGeom>
          <a:solidFill>
            <a:schemeClr val="bg1"/>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DB03BDF-4187-3F4E-9C48-C29CC83EF4EC}"/>
              </a:ext>
            </a:extLst>
          </p:cNvPr>
          <p:cNvSpPr/>
          <p:nvPr/>
        </p:nvSpPr>
        <p:spPr>
          <a:xfrm>
            <a:off x="8376552" y="6017448"/>
            <a:ext cx="1023854" cy="687388"/>
          </a:xfrm>
          <a:prstGeom prst="rect">
            <a:avLst/>
          </a:prstGeom>
          <a:solidFill>
            <a:schemeClr val="tx1"/>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552E2BA-DAFD-DC45-ACB8-53EE3C3ADFBA}"/>
              </a:ext>
            </a:extLst>
          </p:cNvPr>
          <p:cNvSpPr/>
          <p:nvPr/>
        </p:nvSpPr>
        <p:spPr>
          <a:xfrm>
            <a:off x="2201883" y="6017448"/>
            <a:ext cx="1023854" cy="687388"/>
          </a:xfrm>
          <a:prstGeom prst="rect">
            <a:avLst/>
          </a:prstGeom>
          <a:solidFill>
            <a:schemeClr val="tx1"/>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Box 21">
            <a:extLst>
              <a:ext uri="{FF2B5EF4-FFF2-40B4-BE49-F238E27FC236}">
                <a16:creationId xmlns:a16="http://schemas.microsoft.com/office/drawing/2014/main" id="{AC86BF3C-C34A-CC45-87E9-B1581A0E0BF6}"/>
              </a:ext>
            </a:extLst>
          </p:cNvPr>
          <p:cNvSpPr txBox="1">
            <a:spLocks noChangeArrowheads="1"/>
          </p:cNvSpPr>
          <p:nvPr/>
        </p:nvSpPr>
        <p:spPr bwMode="auto">
          <a:xfrm>
            <a:off x="5311613" y="4641670"/>
            <a:ext cx="4298769" cy="938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44" tIns="45714" rIns="91429" bIns="45714">
            <a:spAutoFit/>
          </a:bodyPr>
          <a:lstStyle>
            <a:lvl1pPr marL="76200" indent="-76200">
              <a:defRPr>
                <a:solidFill>
                  <a:schemeClr val="tx1"/>
                </a:solidFill>
                <a:latin typeface="Arial" pitchFamily="34" charset="0"/>
              </a:defRPr>
            </a:lvl1pPr>
            <a:lvl2pPr>
              <a:defRPr>
                <a:solidFill>
                  <a:schemeClr val="tx1"/>
                </a:solidFill>
                <a:latin typeface="Arial" pitchFamily="34" charset="0"/>
              </a:defRPr>
            </a:lvl2pPr>
            <a:lvl3pPr>
              <a:defRPr>
                <a:solidFill>
                  <a:schemeClr val="tx1"/>
                </a:solidFill>
                <a:latin typeface="Arial" pitchFamily="34" charset="0"/>
              </a:defRPr>
            </a:lvl3pPr>
            <a:lvl4pPr>
              <a:defRPr>
                <a:solidFill>
                  <a:schemeClr val="tx1"/>
                </a:solidFill>
                <a:latin typeface="Arial" pitchFamily="34" charset="0"/>
              </a:defRPr>
            </a:lvl4pPr>
            <a:lvl5pPr>
              <a:defRPr>
                <a:solidFill>
                  <a:schemeClr val="tx1"/>
                </a:solidFill>
                <a:latin typeface="Arial" pitchFamily="34" charset="0"/>
              </a:defRPr>
            </a:lvl5pPr>
            <a:lvl6pPr fontAlgn="base">
              <a:spcBef>
                <a:spcPct val="0"/>
              </a:spcBef>
              <a:spcAft>
                <a:spcPct val="0"/>
              </a:spcAft>
              <a:defRPr>
                <a:solidFill>
                  <a:schemeClr val="tx1"/>
                </a:solidFill>
                <a:latin typeface="Arial" pitchFamily="34" charset="0"/>
              </a:defRPr>
            </a:lvl6pPr>
            <a:lvl7pPr fontAlgn="base">
              <a:spcBef>
                <a:spcPct val="0"/>
              </a:spcBef>
              <a:spcAft>
                <a:spcPct val="0"/>
              </a:spcAft>
              <a:defRPr>
                <a:solidFill>
                  <a:schemeClr val="tx1"/>
                </a:solidFill>
                <a:latin typeface="Arial" pitchFamily="34" charset="0"/>
              </a:defRPr>
            </a:lvl7pPr>
            <a:lvl8pPr fontAlgn="base">
              <a:spcBef>
                <a:spcPct val="0"/>
              </a:spcBef>
              <a:spcAft>
                <a:spcPct val="0"/>
              </a:spcAft>
              <a:defRPr>
                <a:solidFill>
                  <a:schemeClr val="tx1"/>
                </a:solidFill>
                <a:latin typeface="Arial" pitchFamily="34" charset="0"/>
              </a:defRPr>
            </a:lvl8pPr>
            <a:lvl9pPr fontAlgn="base">
              <a:spcBef>
                <a:spcPct val="0"/>
              </a:spcBef>
              <a:spcAft>
                <a:spcPct val="0"/>
              </a:spcAft>
              <a:defRPr>
                <a:solidFill>
                  <a:schemeClr val="tx1"/>
                </a:solidFill>
                <a:latin typeface="Arial" pitchFamily="34" charset="0"/>
              </a:defRPr>
            </a:lvl9pPr>
          </a:lstStyle>
          <a:p>
            <a:pPr eaLnBrk="1" fontAlgn="auto" hangingPunct="1">
              <a:spcBef>
                <a:spcPts val="0"/>
              </a:spcBef>
              <a:spcAft>
                <a:spcPts val="0"/>
              </a:spcAft>
              <a:buFontTx/>
              <a:buChar char="•"/>
              <a:defRPr/>
            </a:pPr>
            <a:r>
              <a:rPr lang="en-US" sz="1100" b="1" kern="0" dirty="0">
                <a:solidFill>
                  <a:srgbClr val="000000"/>
                </a:solidFill>
                <a:ea typeface="MS PGothic" pitchFamily="34" charset="-128"/>
                <a:cs typeface="Arial" charset="0"/>
              </a:rPr>
              <a:t>Online advertising beginning Q1</a:t>
            </a:r>
          </a:p>
          <a:p>
            <a:pPr eaLnBrk="1" fontAlgn="auto" hangingPunct="1">
              <a:spcBef>
                <a:spcPts val="0"/>
              </a:spcBef>
              <a:spcAft>
                <a:spcPts val="0"/>
              </a:spcAft>
              <a:buFontTx/>
              <a:buChar char="•"/>
              <a:defRPr/>
            </a:pPr>
            <a:r>
              <a:rPr lang="en-US" sz="1100" b="1" kern="0" dirty="0">
                <a:solidFill>
                  <a:srgbClr val="000000"/>
                </a:solidFill>
                <a:ea typeface="MS PGothic" pitchFamily="34" charset="-128"/>
                <a:cs typeface="Arial" charset="0"/>
              </a:rPr>
              <a:t>Pre-orders start Q2</a:t>
            </a:r>
          </a:p>
          <a:p>
            <a:pPr eaLnBrk="1" fontAlgn="auto" hangingPunct="1">
              <a:spcBef>
                <a:spcPts val="0"/>
              </a:spcBef>
              <a:spcAft>
                <a:spcPts val="0"/>
              </a:spcAft>
              <a:buFontTx/>
              <a:buChar char="•"/>
              <a:defRPr/>
            </a:pPr>
            <a:r>
              <a:rPr lang="en-US" sz="1100" b="1" kern="0" dirty="0">
                <a:solidFill>
                  <a:srgbClr val="000000"/>
                </a:solidFill>
                <a:ea typeface="MS PGothic" pitchFamily="34" charset="-128"/>
                <a:cs typeface="Arial" charset="0"/>
              </a:rPr>
              <a:t>Construction wholesaler inventory ship 3</a:t>
            </a:r>
            <a:r>
              <a:rPr lang="en-US" sz="1100" b="1" kern="0" baseline="30000" dirty="0">
                <a:solidFill>
                  <a:srgbClr val="000000"/>
                </a:solidFill>
                <a:ea typeface="MS PGothic" pitchFamily="34" charset="-128"/>
                <a:cs typeface="Arial" charset="0"/>
              </a:rPr>
              <a:t>rd</a:t>
            </a:r>
            <a:r>
              <a:rPr lang="en-US" sz="1100" b="1" kern="0" dirty="0">
                <a:solidFill>
                  <a:srgbClr val="000000"/>
                </a:solidFill>
                <a:ea typeface="MS PGothic" pitchFamily="34" charset="-128"/>
                <a:cs typeface="Arial" charset="0"/>
              </a:rPr>
              <a:t> to last week Q2</a:t>
            </a:r>
          </a:p>
          <a:p>
            <a:pPr eaLnBrk="1" fontAlgn="auto" hangingPunct="1">
              <a:spcBef>
                <a:spcPts val="0"/>
              </a:spcBef>
              <a:spcAft>
                <a:spcPts val="0"/>
              </a:spcAft>
              <a:buFontTx/>
              <a:buChar char="•"/>
              <a:defRPr/>
            </a:pPr>
            <a:r>
              <a:rPr lang="en-US" sz="1100" b="1" kern="0" dirty="0">
                <a:solidFill>
                  <a:srgbClr val="000000"/>
                </a:solidFill>
                <a:ea typeface="MS PGothic" pitchFamily="34" charset="-128"/>
                <a:cs typeface="Arial" charset="0"/>
              </a:rPr>
              <a:t>DYI stores inventory ship last week Q2</a:t>
            </a:r>
          </a:p>
          <a:p>
            <a:pPr eaLnBrk="1" fontAlgn="auto" hangingPunct="1">
              <a:spcBef>
                <a:spcPts val="0"/>
              </a:spcBef>
              <a:spcAft>
                <a:spcPts val="0"/>
              </a:spcAft>
              <a:buFontTx/>
              <a:buChar char="•"/>
              <a:defRPr/>
            </a:pPr>
            <a:r>
              <a:rPr lang="en-US" sz="1100" b="1" kern="0" dirty="0">
                <a:solidFill>
                  <a:srgbClr val="000000"/>
                </a:solidFill>
                <a:ea typeface="MS PGothic" pitchFamily="34" charset="-128"/>
                <a:cs typeface="Arial" charset="0"/>
              </a:rPr>
              <a:t>Kick off start Q3</a:t>
            </a:r>
          </a:p>
        </p:txBody>
      </p:sp>
      <p:pic>
        <p:nvPicPr>
          <p:cNvPr id="13" name="Picture 42">
            <a:extLst>
              <a:ext uri="{FF2B5EF4-FFF2-40B4-BE49-F238E27FC236}">
                <a16:creationId xmlns:a16="http://schemas.microsoft.com/office/drawing/2014/main" id="{5E4B762E-1206-EC48-826A-7E2DE92D154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18861" y="1369248"/>
            <a:ext cx="3222625" cy="300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Rectangle 2">
            <a:extLst>
              <a:ext uri="{FF2B5EF4-FFF2-40B4-BE49-F238E27FC236}">
                <a16:creationId xmlns:a16="http://schemas.microsoft.com/office/drawing/2014/main" id="{62942BAC-9C91-D54F-9AA2-A208E7A6EA18}"/>
              </a:ext>
            </a:extLst>
          </p:cNvPr>
          <p:cNvSpPr>
            <a:spLocks noChangeArrowheads="1"/>
          </p:cNvSpPr>
          <p:nvPr/>
        </p:nvSpPr>
        <p:spPr bwMode="auto">
          <a:xfrm>
            <a:off x="1934824" y="5533261"/>
            <a:ext cx="1527175" cy="285750"/>
          </a:xfrm>
          <a:prstGeom prst="rect">
            <a:avLst/>
          </a:prstGeom>
          <a:solidFill>
            <a:srgbClr val="000000"/>
          </a:solidFill>
          <a:ln w="317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p>
            <a:pPr algn="ctr" eaLnBrk="1" fontAlgn="auto" hangingPunct="1">
              <a:spcBef>
                <a:spcPts val="0"/>
              </a:spcBef>
              <a:spcAft>
                <a:spcPts val="0"/>
              </a:spcAft>
              <a:defRPr/>
            </a:pPr>
            <a:r>
              <a:rPr lang="en-US" kern="0" dirty="0">
                <a:solidFill>
                  <a:srgbClr val="FFFFFF"/>
                </a:solidFill>
                <a:latin typeface="Arial" pitchFamily="34" charset="0"/>
                <a:ea typeface="MS PGothic" pitchFamily="34" charset="-128"/>
                <a:cs typeface="Arial" charset="0"/>
              </a:rPr>
              <a:t>2022</a:t>
            </a:r>
          </a:p>
        </p:txBody>
      </p:sp>
      <p:sp>
        <p:nvSpPr>
          <p:cNvPr id="15" name="Rectangle 3">
            <a:extLst>
              <a:ext uri="{FF2B5EF4-FFF2-40B4-BE49-F238E27FC236}">
                <a16:creationId xmlns:a16="http://schemas.microsoft.com/office/drawing/2014/main" id="{B4D481ED-BD93-A541-AD99-2C01B1C2FECA}"/>
              </a:ext>
            </a:extLst>
          </p:cNvPr>
          <p:cNvSpPr>
            <a:spLocks noChangeArrowheads="1"/>
          </p:cNvSpPr>
          <p:nvPr/>
        </p:nvSpPr>
        <p:spPr bwMode="auto">
          <a:xfrm>
            <a:off x="3473111" y="5533261"/>
            <a:ext cx="1527175" cy="285750"/>
          </a:xfrm>
          <a:prstGeom prst="rect">
            <a:avLst/>
          </a:prstGeom>
          <a:solidFill>
            <a:srgbClr val="FFFFFF"/>
          </a:solidFill>
          <a:ln w="317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p>
            <a:pPr algn="ctr" eaLnBrk="1" fontAlgn="auto" hangingPunct="1">
              <a:spcBef>
                <a:spcPts val="0"/>
              </a:spcBef>
              <a:spcAft>
                <a:spcPts val="0"/>
              </a:spcAft>
              <a:defRPr/>
            </a:pPr>
            <a:r>
              <a:rPr lang="en-US" kern="0" dirty="0">
                <a:solidFill>
                  <a:srgbClr val="000000"/>
                </a:solidFill>
                <a:latin typeface="Arial" pitchFamily="34" charset="0"/>
                <a:ea typeface="MS PGothic" pitchFamily="34" charset="-128"/>
                <a:cs typeface="Arial" charset="0"/>
              </a:rPr>
              <a:t>2023</a:t>
            </a:r>
          </a:p>
        </p:txBody>
      </p:sp>
      <p:sp>
        <p:nvSpPr>
          <p:cNvPr id="16" name="Rectangle 4">
            <a:extLst>
              <a:ext uri="{FF2B5EF4-FFF2-40B4-BE49-F238E27FC236}">
                <a16:creationId xmlns:a16="http://schemas.microsoft.com/office/drawing/2014/main" id="{53570A1B-355F-B743-AA73-DAA77825E000}"/>
              </a:ext>
            </a:extLst>
          </p:cNvPr>
          <p:cNvSpPr>
            <a:spLocks noChangeArrowheads="1"/>
          </p:cNvSpPr>
          <p:nvPr/>
        </p:nvSpPr>
        <p:spPr bwMode="auto">
          <a:xfrm>
            <a:off x="5011399" y="5533261"/>
            <a:ext cx="1527175" cy="285750"/>
          </a:xfrm>
          <a:prstGeom prst="rect">
            <a:avLst/>
          </a:prstGeom>
          <a:solidFill>
            <a:srgbClr val="000000"/>
          </a:solidFill>
          <a:ln w="317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p>
            <a:pPr algn="ctr" eaLnBrk="1" fontAlgn="auto" hangingPunct="1">
              <a:spcBef>
                <a:spcPts val="0"/>
              </a:spcBef>
              <a:spcAft>
                <a:spcPts val="0"/>
              </a:spcAft>
              <a:defRPr/>
            </a:pPr>
            <a:r>
              <a:rPr lang="en-US" kern="0" dirty="0">
                <a:solidFill>
                  <a:srgbClr val="FFFFFF"/>
                </a:solidFill>
                <a:latin typeface="Arial" pitchFamily="34" charset="0"/>
                <a:ea typeface="MS PGothic" pitchFamily="34" charset="-128"/>
                <a:cs typeface="Arial" charset="0"/>
              </a:rPr>
              <a:t>2024</a:t>
            </a:r>
          </a:p>
        </p:txBody>
      </p:sp>
      <p:sp>
        <p:nvSpPr>
          <p:cNvPr id="17" name="Rectangle 5">
            <a:extLst>
              <a:ext uri="{FF2B5EF4-FFF2-40B4-BE49-F238E27FC236}">
                <a16:creationId xmlns:a16="http://schemas.microsoft.com/office/drawing/2014/main" id="{F6F9B979-4105-774C-9306-3150E2C8B8E7}"/>
              </a:ext>
            </a:extLst>
          </p:cNvPr>
          <p:cNvSpPr>
            <a:spLocks noChangeArrowheads="1"/>
          </p:cNvSpPr>
          <p:nvPr/>
        </p:nvSpPr>
        <p:spPr bwMode="auto">
          <a:xfrm>
            <a:off x="6563974" y="5533261"/>
            <a:ext cx="1527175" cy="285750"/>
          </a:xfrm>
          <a:prstGeom prst="rect">
            <a:avLst/>
          </a:prstGeom>
          <a:solidFill>
            <a:srgbClr val="FFFFFF"/>
          </a:solidFill>
          <a:ln w="317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p>
            <a:pPr algn="ctr" eaLnBrk="1" fontAlgn="auto" hangingPunct="1">
              <a:spcBef>
                <a:spcPts val="0"/>
              </a:spcBef>
              <a:spcAft>
                <a:spcPts val="0"/>
              </a:spcAft>
              <a:defRPr/>
            </a:pPr>
            <a:r>
              <a:rPr lang="en-US" kern="0" dirty="0">
                <a:solidFill>
                  <a:srgbClr val="000000"/>
                </a:solidFill>
                <a:latin typeface="Arial" pitchFamily="34" charset="0"/>
                <a:ea typeface="MS PGothic" pitchFamily="34" charset="-128"/>
                <a:cs typeface="Arial" charset="0"/>
              </a:rPr>
              <a:t>2025</a:t>
            </a:r>
          </a:p>
        </p:txBody>
      </p:sp>
      <p:sp>
        <p:nvSpPr>
          <p:cNvPr id="18" name="Rectangle 6">
            <a:extLst>
              <a:ext uri="{FF2B5EF4-FFF2-40B4-BE49-F238E27FC236}">
                <a16:creationId xmlns:a16="http://schemas.microsoft.com/office/drawing/2014/main" id="{4466048D-6E97-C54E-AA0E-BFC21D10FFC6}"/>
              </a:ext>
            </a:extLst>
          </p:cNvPr>
          <p:cNvSpPr>
            <a:spLocks noChangeArrowheads="1"/>
          </p:cNvSpPr>
          <p:nvPr/>
        </p:nvSpPr>
        <p:spPr bwMode="auto">
          <a:xfrm>
            <a:off x="8121311" y="5533261"/>
            <a:ext cx="1527175" cy="285750"/>
          </a:xfrm>
          <a:prstGeom prst="rect">
            <a:avLst/>
          </a:prstGeom>
          <a:solidFill>
            <a:srgbClr val="000000"/>
          </a:solidFill>
          <a:ln w="317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p>
            <a:pPr algn="ctr" eaLnBrk="1" fontAlgn="auto" hangingPunct="1">
              <a:spcBef>
                <a:spcPts val="0"/>
              </a:spcBef>
              <a:spcAft>
                <a:spcPts val="0"/>
              </a:spcAft>
              <a:defRPr/>
            </a:pPr>
            <a:r>
              <a:rPr lang="en-US" kern="0" dirty="0">
                <a:solidFill>
                  <a:srgbClr val="FFFFFF"/>
                </a:solidFill>
                <a:latin typeface="Arial" pitchFamily="34" charset="0"/>
                <a:ea typeface="MS PGothic" pitchFamily="34" charset="-128"/>
                <a:cs typeface="Arial" charset="0"/>
              </a:rPr>
              <a:t>2026</a:t>
            </a:r>
          </a:p>
        </p:txBody>
      </p:sp>
      <p:sp>
        <p:nvSpPr>
          <p:cNvPr id="19" name="Line 7">
            <a:extLst>
              <a:ext uri="{FF2B5EF4-FFF2-40B4-BE49-F238E27FC236}">
                <a16:creationId xmlns:a16="http://schemas.microsoft.com/office/drawing/2014/main" id="{163B14B7-40BE-3347-8016-0E92DCACF117}"/>
              </a:ext>
            </a:extLst>
          </p:cNvPr>
          <p:cNvSpPr>
            <a:spLocks noChangeShapeType="1"/>
          </p:cNvSpPr>
          <p:nvPr/>
        </p:nvSpPr>
        <p:spPr bwMode="auto">
          <a:xfrm>
            <a:off x="1928474" y="4633148"/>
            <a:ext cx="7735887" cy="4762"/>
          </a:xfrm>
          <a:prstGeom prst="line">
            <a:avLst/>
          </a:prstGeom>
          <a:noFill/>
          <a:ln w="3175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lang="en-US" sz="1800" kern="0">
              <a:solidFill>
                <a:srgbClr val="000000"/>
              </a:solidFill>
              <a:latin typeface="Arial" pitchFamily="34" charset="0"/>
              <a:ea typeface="MS PGothic" pitchFamily="34" charset="-128"/>
              <a:cs typeface="Arial" charset="0"/>
            </a:endParaRPr>
          </a:p>
        </p:txBody>
      </p:sp>
      <p:sp>
        <p:nvSpPr>
          <p:cNvPr id="20" name="Line 8">
            <a:extLst>
              <a:ext uri="{FF2B5EF4-FFF2-40B4-BE49-F238E27FC236}">
                <a16:creationId xmlns:a16="http://schemas.microsoft.com/office/drawing/2014/main" id="{5AC1494F-FEAB-1842-9BD3-421EBDF5303C}"/>
              </a:ext>
            </a:extLst>
          </p:cNvPr>
          <p:cNvSpPr>
            <a:spLocks noChangeShapeType="1"/>
          </p:cNvSpPr>
          <p:nvPr/>
        </p:nvSpPr>
        <p:spPr bwMode="auto">
          <a:xfrm flipV="1">
            <a:off x="3473111" y="3839398"/>
            <a:ext cx="6191250" cy="7938"/>
          </a:xfrm>
          <a:prstGeom prst="line">
            <a:avLst/>
          </a:prstGeom>
          <a:noFill/>
          <a:ln w="3175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lang="en-US" sz="1800" kern="0">
              <a:solidFill>
                <a:srgbClr val="000000"/>
              </a:solidFill>
              <a:latin typeface="Arial" pitchFamily="34" charset="0"/>
              <a:ea typeface="MS PGothic" pitchFamily="34" charset="-128"/>
              <a:cs typeface="Arial" charset="0"/>
            </a:endParaRPr>
          </a:p>
        </p:txBody>
      </p:sp>
      <p:sp>
        <p:nvSpPr>
          <p:cNvPr id="21" name="Line 9">
            <a:extLst>
              <a:ext uri="{FF2B5EF4-FFF2-40B4-BE49-F238E27FC236}">
                <a16:creationId xmlns:a16="http://schemas.microsoft.com/office/drawing/2014/main" id="{EA7A366C-6470-9F4E-AEE3-B3CBBDE2E96F}"/>
              </a:ext>
            </a:extLst>
          </p:cNvPr>
          <p:cNvSpPr>
            <a:spLocks noChangeShapeType="1"/>
          </p:cNvSpPr>
          <p:nvPr/>
        </p:nvSpPr>
        <p:spPr bwMode="auto">
          <a:xfrm>
            <a:off x="5001873" y="3055173"/>
            <a:ext cx="4652962" cy="0"/>
          </a:xfrm>
          <a:prstGeom prst="line">
            <a:avLst/>
          </a:prstGeom>
          <a:noFill/>
          <a:ln w="3175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lang="en-US" sz="1800" kern="0">
              <a:solidFill>
                <a:srgbClr val="000000"/>
              </a:solidFill>
              <a:latin typeface="Arial" pitchFamily="34" charset="0"/>
              <a:ea typeface="MS PGothic" pitchFamily="34" charset="-128"/>
              <a:cs typeface="Arial" charset="0"/>
            </a:endParaRPr>
          </a:p>
        </p:txBody>
      </p:sp>
      <p:sp>
        <p:nvSpPr>
          <p:cNvPr id="22" name="Line 10">
            <a:extLst>
              <a:ext uri="{FF2B5EF4-FFF2-40B4-BE49-F238E27FC236}">
                <a16:creationId xmlns:a16="http://schemas.microsoft.com/office/drawing/2014/main" id="{2231572A-2463-DE42-8CD8-12577C9CE6D3}"/>
              </a:ext>
            </a:extLst>
          </p:cNvPr>
          <p:cNvSpPr>
            <a:spLocks noChangeShapeType="1"/>
          </p:cNvSpPr>
          <p:nvPr/>
        </p:nvSpPr>
        <p:spPr bwMode="auto">
          <a:xfrm>
            <a:off x="6563974" y="2274122"/>
            <a:ext cx="3100387" cy="0"/>
          </a:xfrm>
          <a:prstGeom prst="line">
            <a:avLst/>
          </a:prstGeom>
          <a:noFill/>
          <a:ln w="3175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lang="en-US" sz="1800" kern="0">
              <a:solidFill>
                <a:srgbClr val="000000"/>
              </a:solidFill>
              <a:latin typeface="Arial" pitchFamily="34" charset="0"/>
              <a:ea typeface="MS PGothic" pitchFamily="34" charset="-128"/>
              <a:cs typeface="Arial" charset="0"/>
            </a:endParaRPr>
          </a:p>
        </p:txBody>
      </p:sp>
      <p:sp>
        <p:nvSpPr>
          <p:cNvPr id="23" name="Line 11">
            <a:extLst>
              <a:ext uri="{FF2B5EF4-FFF2-40B4-BE49-F238E27FC236}">
                <a16:creationId xmlns:a16="http://schemas.microsoft.com/office/drawing/2014/main" id="{C2CFD656-4869-364C-B321-D86000934CD8}"/>
              </a:ext>
            </a:extLst>
          </p:cNvPr>
          <p:cNvSpPr>
            <a:spLocks noChangeShapeType="1"/>
          </p:cNvSpPr>
          <p:nvPr/>
        </p:nvSpPr>
        <p:spPr bwMode="auto">
          <a:xfrm>
            <a:off x="1934824" y="4617273"/>
            <a:ext cx="0" cy="925513"/>
          </a:xfrm>
          <a:prstGeom prst="line">
            <a:avLst/>
          </a:prstGeom>
          <a:noFill/>
          <a:ln w="317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lang="en-US" sz="1800" kern="0">
              <a:solidFill>
                <a:srgbClr val="000000"/>
              </a:solidFill>
              <a:latin typeface="Arial" pitchFamily="34" charset="0"/>
              <a:ea typeface="MS PGothic" pitchFamily="34" charset="-128"/>
              <a:cs typeface="Arial" charset="0"/>
            </a:endParaRPr>
          </a:p>
        </p:txBody>
      </p:sp>
      <p:sp>
        <p:nvSpPr>
          <p:cNvPr id="24" name="Line 12">
            <a:extLst>
              <a:ext uri="{FF2B5EF4-FFF2-40B4-BE49-F238E27FC236}">
                <a16:creationId xmlns:a16="http://schemas.microsoft.com/office/drawing/2014/main" id="{F4E7C6A6-8DAD-804C-AB25-9E14047BEF53}"/>
              </a:ext>
            </a:extLst>
          </p:cNvPr>
          <p:cNvSpPr>
            <a:spLocks noChangeShapeType="1"/>
          </p:cNvSpPr>
          <p:nvPr/>
        </p:nvSpPr>
        <p:spPr bwMode="auto">
          <a:xfrm>
            <a:off x="3473111" y="3831461"/>
            <a:ext cx="0" cy="785812"/>
          </a:xfrm>
          <a:prstGeom prst="line">
            <a:avLst/>
          </a:prstGeom>
          <a:noFill/>
          <a:ln w="317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lang="en-US" sz="1800" kern="0">
              <a:solidFill>
                <a:srgbClr val="000000"/>
              </a:solidFill>
              <a:latin typeface="Arial" pitchFamily="34" charset="0"/>
              <a:ea typeface="MS PGothic" pitchFamily="34" charset="-128"/>
              <a:cs typeface="Arial" charset="0"/>
            </a:endParaRPr>
          </a:p>
        </p:txBody>
      </p:sp>
      <p:sp>
        <p:nvSpPr>
          <p:cNvPr id="25" name="Line 13">
            <a:extLst>
              <a:ext uri="{FF2B5EF4-FFF2-40B4-BE49-F238E27FC236}">
                <a16:creationId xmlns:a16="http://schemas.microsoft.com/office/drawing/2014/main" id="{8DC38FCF-0695-394D-8199-5103DC9BDF8A}"/>
              </a:ext>
            </a:extLst>
          </p:cNvPr>
          <p:cNvSpPr>
            <a:spLocks noChangeShapeType="1"/>
          </p:cNvSpPr>
          <p:nvPr/>
        </p:nvSpPr>
        <p:spPr bwMode="auto">
          <a:xfrm>
            <a:off x="5011399" y="3047236"/>
            <a:ext cx="0" cy="784225"/>
          </a:xfrm>
          <a:prstGeom prst="line">
            <a:avLst/>
          </a:prstGeom>
          <a:noFill/>
          <a:ln w="317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lang="en-US" sz="1800" kern="0">
              <a:solidFill>
                <a:srgbClr val="000000"/>
              </a:solidFill>
              <a:latin typeface="Arial" pitchFamily="34" charset="0"/>
              <a:ea typeface="MS PGothic" pitchFamily="34" charset="-128"/>
              <a:cs typeface="Arial" charset="0"/>
            </a:endParaRPr>
          </a:p>
        </p:txBody>
      </p:sp>
      <p:sp>
        <p:nvSpPr>
          <p:cNvPr id="26" name="Line 14">
            <a:extLst>
              <a:ext uri="{FF2B5EF4-FFF2-40B4-BE49-F238E27FC236}">
                <a16:creationId xmlns:a16="http://schemas.microsoft.com/office/drawing/2014/main" id="{5183D744-B6DE-5B4C-9008-FBE8F476295E}"/>
              </a:ext>
            </a:extLst>
          </p:cNvPr>
          <p:cNvSpPr>
            <a:spLocks noChangeShapeType="1"/>
          </p:cNvSpPr>
          <p:nvPr/>
        </p:nvSpPr>
        <p:spPr bwMode="auto">
          <a:xfrm>
            <a:off x="6563974" y="2259836"/>
            <a:ext cx="0" cy="787400"/>
          </a:xfrm>
          <a:prstGeom prst="line">
            <a:avLst/>
          </a:prstGeom>
          <a:noFill/>
          <a:ln w="317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lang="en-US" sz="1800" kern="0">
              <a:solidFill>
                <a:srgbClr val="000000"/>
              </a:solidFill>
              <a:latin typeface="Arial" pitchFamily="34" charset="0"/>
              <a:ea typeface="MS PGothic" pitchFamily="34" charset="-128"/>
              <a:cs typeface="Arial" charset="0"/>
            </a:endParaRPr>
          </a:p>
        </p:txBody>
      </p:sp>
      <p:sp>
        <p:nvSpPr>
          <p:cNvPr id="27" name="Line 15">
            <a:extLst>
              <a:ext uri="{FF2B5EF4-FFF2-40B4-BE49-F238E27FC236}">
                <a16:creationId xmlns:a16="http://schemas.microsoft.com/office/drawing/2014/main" id="{D2019EA4-665B-D04A-8F43-82950BF1188D}"/>
              </a:ext>
            </a:extLst>
          </p:cNvPr>
          <p:cNvSpPr>
            <a:spLocks noChangeShapeType="1"/>
          </p:cNvSpPr>
          <p:nvPr/>
        </p:nvSpPr>
        <p:spPr bwMode="auto">
          <a:xfrm>
            <a:off x="8099087" y="1293048"/>
            <a:ext cx="2" cy="976309"/>
          </a:xfrm>
          <a:prstGeom prst="line">
            <a:avLst/>
          </a:prstGeom>
          <a:noFill/>
          <a:ln w="317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lang="en-US" sz="1800" kern="0">
              <a:solidFill>
                <a:srgbClr val="000000"/>
              </a:solidFill>
              <a:latin typeface="Arial" pitchFamily="34" charset="0"/>
              <a:ea typeface="MS PGothic" pitchFamily="34" charset="-128"/>
              <a:cs typeface="Arial" charset="0"/>
            </a:endParaRPr>
          </a:p>
        </p:txBody>
      </p:sp>
      <p:sp>
        <p:nvSpPr>
          <p:cNvPr id="28" name="Line 16">
            <a:extLst>
              <a:ext uri="{FF2B5EF4-FFF2-40B4-BE49-F238E27FC236}">
                <a16:creationId xmlns:a16="http://schemas.microsoft.com/office/drawing/2014/main" id="{8D1E6F0C-36D1-6549-BF15-AC63B7202422}"/>
              </a:ext>
            </a:extLst>
          </p:cNvPr>
          <p:cNvSpPr>
            <a:spLocks noChangeShapeType="1"/>
          </p:cNvSpPr>
          <p:nvPr/>
        </p:nvSpPr>
        <p:spPr bwMode="auto">
          <a:xfrm>
            <a:off x="8087970" y="1304478"/>
            <a:ext cx="1522413" cy="0"/>
          </a:xfrm>
          <a:prstGeom prst="line">
            <a:avLst/>
          </a:prstGeom>
          <a:noFill/>
          <a:ln w="3175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lang="en-US" sz="1800" kern="0">
              <a:solidFill>
                <a:srgbClr val="000000"/>
              </a:solidFill>
              <a:latin typeface="Arial" pitchFamily="34" charset="0"/>
              <a:ea typeface="MS PGothic" pitchFamily="34" charset="-128"/>
              <a:cs typeface="Arial" charset="0"/>
            </a:endParaRPr>
          </a:p>
        </p:txBody>
      </p:sp>
      <p:sp>
        <p:nvSpPr>
          <p:cNvPr id="29" name="Text Box 18">
            <a:extLst>
              <a:ext uri="{FF2B5EF4-FFF2-40B4-BE49-F238E27FC236}">
                <a16:creationId xmlns:a16="http://schemas.microsoft.com/office/drawing/2014/main" id="{002DDFA3-5AA0-D54C-BEDF-10F2273A8D22}"/>
              </a:ext>
            </a:extLst>
          </p:cNvPr>
          <p:cNvSpPr txBox="1">
            <a:spLocks noChangeArrowheads="1"/>
          </p:cNvSpPr>
          <p:nvPr/>
        </p:nvSpPr>
        <p:spPr bwMode="auto">
          <a:xfrm>
            <a:off x="3487399" y="3867973"/>
            <a:ext cx="2327533" cy="769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7144" tIns="45714" rIns="91429" bIns="45714">
            <a:spAutoFit/>
          </a:bodyPr>
          <a:lstStyle>
            <a:lvl1pPr marL="76200" indent="-76200">
              <a:defRPr>
                <a:solidFill>
                  <a:schemeClr val="tx1"/>
                </a:solidFill>
                <a:latin typeface="Arial" pitchFamily="34" charset="0"/>
              </a:defRPr>
            </a:lvl1pPr>
            <a:lvl2pPr>
              <a:defRPr>
                <a:solidFill>
                  <a:schemeClr val="tx1"/>
                </a:solidFill>
                <a:latin typeface="Arial" pitchFamily="34" charset="0"/>
              </a:defRPr>
            </a:lvl2pPr>
            <a:lvl3pPr>
              <a:defRPr>
                <a:solidFill>
                  <a:schemeClr val="tx1"/>
                </a:solidFill>
                <a:latin typeface="Arial" pitchFamily="34" charset="0"/>
              </a:defRPr>
            </a:lvl3pPr>
            <a:lvl4pPr>
              <a:defRPr>
                <a:solidFill>
                  <a:schemeClr val="tx1"/>
                </a:solidFill>
                <a:latin typeface="Arial" pitchFamily="34" charset="0"/>
              </a:defRPr>
            </a:lvl4pPr>
            <a:lvl5pPr>
              <a:defRPr>
                <a:solidFill>
                  <a:schemeClr val="tx1"/>
                </a:solidFill>
                <a:latin typeface="Arial" pitchFamily="34" charset="0"/>
              </a:defRPr>
            </a:lvl5pPr>
            <a:lvl6pPr fontAlgn="base">
              <a:spcBef>
                <a:spcPct val="0"/>
              </a:spcBef>
              <a:spcAft>
                <a:spcPct val="0"/>
              </a:spcAft>
              <a:defRPr>
                <a:solidFill>
                  <a:schemeClr val="tx1"/>
                </a:solidFill>
                <a:latin typeface="Arial" pitchFamily="34" charset="0"/>
              </a:defRPr>
            </a:lvl6pPr>
            <a:lvl7pPr fontAlgn="base">
              <a:spcBef>
                <a:spcPct val="0"/>
              </a:spcBef>
              <a:spcAft>
                <a:spcPct val="0"/>
              </a:spcAft>
              <a:defRPr>
                <a:solidFill>
                  <a:schemeClr val="tx1"/>
                </a:solidFill>
                <a:latin typeface="Arial" pitchFamily="34" charset="0"/>
              </a:defRPr>
            </a:lvl7pPr>
            <a:lvl8pPr fontAlgn="base">
              <a:spcBef>
                <a:spcPct val="0"/>
              </a:spcBef>
              <a:spcAft>
                <a:spcPct val="0"/>
              </a:spcAft>
              <a:defRPr>
                <a:solidFill>
                  <a:schemeClr val="tx1"/>
                </a:solidFill>
                <a:latin typeface="Arial" pitchFamily="34" charset="0"/>
              </a:defRPr>
            </a:lvl8pPr>
            <a:lvl9pPr fontAlgn="base">
              <a:spcBef>
                <a:spcPct val="0"/>
              </a:spcBef>
              <a:spcAft>
                <a:spcPct val="0"/>
              </a:spcAft>
              <a:defRPr>
                <a:solidFill>
                  <a:schemeClr val="tx1"/>
                </a:solidFill>
                <a:latin typeface="Arial" pitchFamily="34" charset="0"/>
              </a:defRPr>
            </a:lvl9pPr>
          </a:lstStyle>
          <a:p>
            <a:pPr eaLnBrk="1" fontAlgn="auto" hangingPunct="1">
              <a:spcBef>
                <a:spcPts val="0"/>
              </a:spcBef>
              <a:spcAft>
                <a:spcPts val="0"/>
              </a:spcAft>
              <a:buFontTx/>
              <a:buChar char="•"/>
              <a:defRPr/>
            </a:pPr>
            <a:r>
              <a:rPr lang="en-US" sz="1100" b="1" kern="0" dirty="0">
                <a:solidFill>
                  <a:srgbClr val="000000"/>
                </a:solidFill>
                <a:ea typeface="MS PGothic" pitchFamily="34" charset="-128"/>
                <a:cs typeface="Arial" charset="0"/>
              </a:rPr>
              <a:t>Integration of control boards</a:t>
            </a:r>
          </a:p>
          <a:p>
            <a:pPr eaLnBrk="1" fontAlgn="auto" hangingPunct="1">
              <a:spcBef>
                <a:spcPts val="0"/>
              </a:spcBef>
              <a:spcAft>
                <a:spcPts val="0"/>
              </a:spcAft>
              <a:buFontTx/>
              <a:buChar char="•"/>
              <a:defRPr/>
            </a:pPr>
            <a:r>
              <a:rPr lang="en-US" sz="1100" b="1" kern="0" dirty="0">
                <a:solidFill>
                  <a:srgbClr val="000000"/>
                </a:solidFill>
                <a:ea typeface="MS PGothic" pitchFamily="34" charset="-128"/>
                <a:cs typeface="Arial" charset="0"/>
              </a:rPr>
              <a:t>Manufacturing expansion</a:t>
            </a:r>
          </a:p>
          <a:p>
            <a:pPr eaLnBrk="1" fontAlgn="auto" hangingPunct="1">
              <a:spcBef>
                <a:spcPts val="0"/>
              </a:spcBef>
              <a:spcAft>
                <a:spcPts val="0"/>
              </a:spcAft>
              <a:buFontTx/>
              <a:buChar char="•"/>
              <a:defRPr/>
            </a:pPr>
            <a:r>
              <a:rPr lang="en-US" sz="1100" b="1" kern="0" dirty="0">
                <a:solidFill>
                  <a:srgbClr val="000000"/>
                </a:solidFill>
                <a:ea typeface="MS PGothic" pitchFamily="34" charset="-128"/>
                <a:cs typeface="Arial" charset="0"/>
              </a:rPr>
              <a:t>Remote trainers/support hired</a:t>
            </a:r>
          </a:p>
          <a:p>
            <a:pPr eaLnBrk="1" fontAlgn="auto" hangingPunct="1">
              <a:spcBef>
                <a:spcPts val="0"/>
              </a:spcBef>
              <a:spcAft>
                <a:spcPts val="0"/>
              </a:spcAft>
              <a:buFontTx/>
              <a:buChar char="•"/>
              <a:defRPr/>
            </a:pPr>
            <a:r>
              <a:rPr lang="en-US" sz="1100" b="1" kern="0" dirty="0">
                <a:solidFill>
                  <a:srgbClr val="000000"/>
                </a:solidFill>
                <a:ea typeface="MS PGothic" pitchFamily="34" charset="-128"/>
                <a:cs typeface="Arial" charset="0"/>
              </a:rPr>
              <a:t>Carrier contracts</a:t>
            </a:r>
          </a:p>
        </p:txBody>
      </p:sp>
      <p:sp>
        <p:nvSpPr>
          <p:cNvPr id="30" name="Text Box 19">
            <a:extLst>
              <a:ext uri="{FF2B5EF4-FFF2-40B4-BE49-F238E27FC236}">
                <a16:creationId xmlns:a16="http://schemas.microsoft.com/office/drawing/2014/main" id="{1EEAFB7D-8278-9841-996C-9776BB715B7B}"/>
              </a:ext>
            </a:extLst>
          </p:cNvPr>
          <p:cNvSpPr txBox="1">
            <a:spLocks noChangeArrowheads="1"/>
          </p:cNvSpPr>
          <p:nvPr/>
        </p:nvSpPr>
        <p:spPr bwMode="auto">
          <a:xfrm>
            <a:off x="5049499" y="3036123"/>
            <a:ext cx="3044076" cy="600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7144" tIns="45714" rIns="91429" bIns="45714">
            <a:spAutoFit/>
          </a:bodyPr>
          <a:lstStyle>
            <a:lvl1pPr marL="76200" indent="-76200">
              <a:defRPr>
                <a:solidFill>
                  <a:schemeClr val="tx1"/>
                </a:solidFill>
                <a:latin typeface="Arial" pitchFamily="34" charset="0"/>
              </a:defRPr>
            </a:lvl1pPr>
            <a:lvl2pPr>
              <a:defRPr>
                <a:solidFill>
                  <a:schemeClr val="tx1"/>
                </a:solidFill>
                <a:latin typeface="Arial" pitchFamily="34" charset="0"/>
              </a:defRPr>
            </a:lvl2pPr>
            <a:lvl3pPr>
              <a:defRPr>
                <a:solidFill>
                  <a:schemeClr val="tx1"/>
                </a:solidFill>
                <a:latin typeface="Arial" pitchFamily="34" charset="0"/>
              </a:defRPr>
            </a:lvl3pPr>
            <a:lvl4pPr>
              <a:defRPr>
                <a:solidFill>
                  <a:schemeClr val="tx1"/>
                </a:solidFill>
                <a:latin typeface="Arial" pitchFamily="34" charset="0"/>
              </a:defRPr>
            </a:lvl4pPr>
            <a:lvl5pPr>
              <a:defRPr>
                <a:solidFill>
                  <a:schemeClr val="tx1"/>
                </a:solidFill>
                <a:latin typeface="Arial" pitchFamily="34" charset="0"/>
              </a:defRPr>
            </a:lvl5pPr>
            <a:lvl6pPr fontAlgn="base">
              <a:spcBef>
                <a:spcPct val="0"/>
              </a:spcBef>
              <a:spcAft>
                <a:spcPct val="0"/>
              </a:spcAft>
              <a:defRPr>
                <a:solidFill>
                  <a:schemeClr val="tx1"/>
                </a:solidFill>
                <a:latin typeface="Arial" pitchFamily="34" charset="0"/>
              </a:defRPr>
            </a:lvl6pPr>
            <a:lvl7pPr fontAlgn="base">
              <a:spcBef>
                <a:spcPct val="0"/>
              </a:spcBef>
              <a:spcAft>
                <a:spcPct val="0"/>
              </a:spcAft>
              <a:defRPr>
                <a:solidFill>
                  <a:schemeClr val="tx1"/>
                </a:solidFill>
                <a:latin typeface="Arial" pitchFamily="34" charset="0"/>
              </a:defRPr>
            </a:lvl7pPr>
            <a:lvl8pPr fontAlgn="base">
              <a:spcBef>
                <a:spcPct val="0"/>
              </a:spcBef>
              <a:spcAft>
                <a:spcPct val="0"/>
              </a:spcAft>
              <a:defRPr>
                <a:solidFill>
                  <a:schemeClr val="tx1"/>
                </a:solidFill>
                <a:latin typeface="Arial" pitchFamily="34" charset="0"/>
              </a:defRPr>
            </a:lvl8pPr>
            <a:lvl9pPr fontAlgn="base">
              <a:spcBef>
                <a:spcPct val="0"/>
              </a:spcBef>
              <a:spcAft>
                <a:spcPct val="0"/>
              </a:spcAft>
              <a:defRPr>
                <a:solidFill>
                  <a:schemeClr val="tx1"/>
                </a:solidFill>
                <a:latin typeface="Arial" pitchFamily="34" charset="0"/>
              </a:defRPr>
            </a:lvl9pPr>
          </a:lstStyle>
          <a:p>
            <a:pPr eaLnBrk="1" fontAlgn="auto" hangingPunct="1">
              <a:spcBef>
                <a:spcPts val="0"/>
              </a:spcBef>
              <a:spcAft>
                <a:spcPts val="0"/>
              </a:spcAft>
              <a:buFontTx/>
              <a:buChar char="•"/>
              <a:defRPr/>
            </a:pPr>
            <a:r>
              <a:rPr lang="en-US" sz="1100" b="1" kern="0" dirty="0">
                <a:solidFill>
                  <a:srgbClr val="000000"/>
                </a:solidFill>
                <a:ea typeface="MS PGothic" pitchFamily="34" charset="-128"/>
                <a:cs typeface="Arial" charset="0"/>
              </a:rPr>
              <a:t>2</a:t>
            </a:r>
            <a:r>
              <a:rPr lang="en-US" sz="1100" b="1" kern="0" baseline="30000" dirty="0">
                <a:solidFill>
                  <a:srgbClr val="000000"/>
                </a:solidFill>
                <a:ea typeface="MS PGothic" pitchFamily="34" charset="-128"/>
                <a:cs typeface="Arial" charset="0"/>
              </a:rPr>
              <a:t>nd</a:t>
            </a:r>
            <a:r>
              <a:rPr lang="en-US" sz="1100" b="1" kern="0" dirty="0">
                <a:solidFill>
                  <a:srgbClr val="000000"/>
                </a:solidFill>
                <a:ea typeface="MS PGothic" pitchFamily="34" charset="-128"/>
                <a:cs typeface="Arial" charset="0"/>
              </a:rPr>
              <a:t> generation product released</a:t>
            </a:r>
          </a:p>
          <a:p>
            <a:pPr eaLnBrk="1" fontAlgn="auto" hangingPunct="1">
              <a:spcBef>
                <a:spcPts val="0"/>
              </a:spcBef>
              <a:spcAft>
                <a:spcPts val="0"/>
              </a:spcAft>
              <a:buFontTx/>
              <a:buChar char="•"/>
              <a:defRPr/>
            </a:pPr>
            <a:r>
              <a:rPr lang="en-US" sz="1100" b="1" kern="0" dirty="0">
                <a:solidFill>
                  <a:srgbClr val="000000"/>
                </a:solidFill>
                <a:ea typeface="MS PGothic" pitchFamily="34" charset="-128"/>
                <a:cs typeface="Arial" charset="0"/>
              </a:rPr>
              <a:t>Complete new location</a:t>
            </a:r>
          </a:p>
          <a:p>
            <a:pPr eaLnBrk="1" fontAlgn="auto" hangingPunct="1">
              <a:spcBef>
                <a:spcPts val="0"/>
              </a:spcBef>
              <a:spcAft>
                <a:spcPts val="0"/>
              </a:spcAft>
              <a:buFontTx/>
              <a:buChar char="•"/>
              <a:defRPr/>
            </a:pPr>
            <a:r>
              <a:rPr lang="en-US" sz="1100" b="1" kern="0" dirty="0">
                <a:solidFill>
                  <a:srgbClr val="000000"/>
                </a:solidFill>
                <a:ea typeface="MS PGothic" pitchFamily="34" charset="-128"/>
                <a:cs typeface="Arial" charset="0"/>
              </a:rPr>
              <a:t>Refine for multiple shifts and automation</a:t>
            </a:r>
          </a:p>
        </p:txBody>
      </p:sp>
      <p:sp>
        <p:nvSpPr>
          <p:cNvPr id="31" name="Text Box 20">
            <a:extLst>
              <a:ext uri="{FF2B5EF4-FFF2-40B4-BE49-F238E27FC236}">
                <a16:creationId xmlns:a16="http://schemas.microsoft.com/office/drawing/2014/main" id="{9DA78FAC-3900-B140-9BED-226B610EBCDD}"/>
              </a:ext>
            </a:extLst>
          </p:cNvPr>
          <p:cNvSpPr txBox="1">
            <a:spLocks noChangeArrowheads="1"/>
          </p:cNvSpPr>
          <p:nvPr/>
        </p:nvSpPr>
        <p:spPr bwMode="auto">
          <a:xfrm>
            <a:off x="1972924" y="4620448"/>
            <a:ext cx="3760038" cy="938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44" tIns="45714" rIns="91429" bIns="45714">
            <a:spAutoFit/>
          </a:bodyPr>
          <a:lstStyle>
            <a:lvl1pPr marL="76200" indent="-76200">
              <a:defRPr>
                <a:solidFill>
                  <a:schemeClr val="tx1"/>
                </a:solidFill>
                <a:latin typeface="Arial" pitchFamily="34" charset="0"/>
              </a:defRPr>
            </a:lvl1pPr>
            <a:lvl2pPr>
              <a:defRPr>
                <a:solidFill>
                  <a:schemeClr val="tx1"/>
                </a:solidFill>
                <a:latin typeface="Arial" pitchFamily="34" charset="0"/>
              </a:defRPr>
            </a:lvl2pPr>
            <a:lvl3pPr>
              <a:defRPr>
                <a:solidFill>
                  <a:schemeClr val="tx1"/>
                </a:solidFill>
                <a:latin typeface="Arial" pitchFamily="34" charset="0"/>
              </a:defRPr>
            </a:lvl3pPr>
            <a:lvl4pPr>
              <a:defRPr>
                <a:solidFill>
                  <a:schemeClr val="tx1"/>
                </a:solidFill>
                <a:latin typeface="Arial" pitchFamily="34" charset="0"/>
              </a:defRPr>
            </a:lvl4pPr>
            <a:lvl5pPr>
              <a:defRPr>
                <a:solidFill>
                  <a:schemeClr val="tx1"/>
                </a:solidFill>
                <a:latin typeface="Arial" pitchFamily="34" charset="0"/>
              </a:defRPr>
            </a:lvl5pPr>
            <a:lvl6pPr fontAlgn="base">
              <a:spcBef>
                <a:spcPct val="0"/>
              </a:spcBef>
              <a:spcAft>
                <a:spcPct val="0"/>
              </a:spcAft>
              <a:defRPr>
                <a:solidFill>
                  <a:schemeClr val="tx1"/>
                </a:solidFill>
                <a:latin typeface="Arial" pitchFamily="34" charset="0"/>
              </a:defRPr>
            </a:lvl6pPr>
            <a:lvl7pPr fontAlgn="base">
              <a:spcBef>
                <a:spcPct val="0"/>
              </a:spcBef>
              <a:spcAft>
                <a:spcPct val="0"/>
              </a:spcAft>
              <a:defRPr>
                <a:solidFill>
                  <a:schemeClr val="tx1"/>
                </a:solidFill>
                <a:latin typeface="Arial" pitchFamily="34" charset="0"/>
              </a:defRPr>
            </a:lvl7pPr>
            <a:lvl8pPr fontAlgn="base">
              <a:spcBef>
                <a:spcPct val="0"/>
              </a:spcBef>
              <a:spcAft>
                <a:spcPct val="0"/>
              </a:spcAft>
              <a:defRPr>
                <a:solidFill>
                  <a:schemeClr val="tx1"/>
                </a:solidFill>
                <a:latin typeface="Arial" pitchFamily="34" charset="0"/>
              </a:defRPr>
            </a:lvl8pPr>
            <a:lvl9pPr fontAlgn="base">
              <a:spcBef>
                <a:spcPct val="0"/>
              </a:spcBef>
              <a:spcAft>
                <a:spcPct val="0"/>
              </a:spcAft>
              <a:defRPr>
                <a:solidFill>
                  <a:schemeClr val="tx1"/>
                </a:solidFill>
                <a:latin typeface="Arial" pitchFamily="34" charset="0"/>
              </a:defRPr>
            </a:lvl9pPr>
          </a:lstStyle>
          <a:p>
            <a:pPr eaLnBrk="1" fontAlgn="auto" hangingPunct="1">
              <a:spcBef>
                <a:spcPts val="0"/>
              </a:spcBef>
              <a:spcAft>
                <a:spcPts val="0"/>
              </a:spcAft>
              <a:buFontTx/>
              <a:buChar char="•"/>
              <a:defRPr/>
            </a:pPr>
            <a:r>
              <a:rPr lang="en-US" sz="1100" b="1" kern="0" dirty="0">
                <a:solidFill>
                  <a:srgbClr val="000000"/>
                </a:solidFill>
                <a:ea typeface="MS PGothic" pitchFamily="34" charset="-128"/>
                <a:cs typeface="Arial" charset="0"/>
              </a:rPr>
              <a:t>Training videos completed by Q1</a:t>
            </a:r>
          </a:p>
          <a:p>
            <a:pPr eaLnBrk="1" fontAlgn="auto" hangingPunct="1">
              <a:spcBef>
                <a:spcPts val="0"/>
              </a:spcBef>
              <a:spcAft>
                <a:spcPts val="0"/>
              </a:spcAft>
              <a:buFontTx/>
              <a:buChar char="•"/>
              <a:defRPr/>
            </a:pPr>
            <a:r>
              <a:rPr lang="en-US" sz="1100" b="1" kern="0" dirty="0">
                <a:solidFill>
                  <a:srgbClr val="000000"/>
                </a:solidFill>
                <a:ea typeface="MS PGothic" pitchFamily="34" charset="-128"/>
                <a:cs typeface="Arial" charset="0"/>
              </a:rPr>
              <a:t>Phone control Apps finalized by end Q1</a:t>
            </a:r>
          </a:p>
          <a:p>
            <a:pPr eaLnBrk="1" fontAlgn="auto" hangingPunct="1">
              <a:spcBef>
                <a:spcPts val="0"/>
              </a:spcBef>
              <a:spcAft>
                <a:spcPts val="0"/>
              </a:spcAft>
              <a:buFontTx/>
              <a:buChar char="•"/>
              <a:defRPr/>
            </a:pPr>
            <a:r>
              <a:rPr lang="en-US" sz="1100" b="1" kern="0" dirty="0">
                <a:solidFill>
                  <a:srgbClr val="000000"/>
                </a:solidFill>
                <a:ea typeface="MS PGothic" pitchFamily="34" charset="-128"/>
                <a:cs typeface="Arial" charset="0"/>
              </a:rPr>
              <a:t>Inventory stock build at 500 units a week by Q3</a:t>
            </a:r>
          </a:p>
          <a:p>
            <a:pPr eaLnBrk="1" fontAlgn="auto" hangingPunct="1">
              <a:spcBef>
                <a:spcPts val="0"/>
              </a:spcBef>
              <a:spcAft>
                <a:spcPts val="0"/>
              </a:spcAft>
              <a:buFontTx/>
              <a:buChar char="•"/>
              <a:defRPr/>
            </a:pPr>
            <a:r>
              <a:rPr lang="en-US" sz="1100" b="1" kern="0" dirty="0">
                <a:solidFill>
                  <a:srgbClr val="000000"/>
                </a:solidFill>
                <a:ea typeface="MS PGothic" pitchFamily="34" charset="-128"/>
                <a:cs typeface="Arial" charset="0"/>
              </a:rPr>
              <a:t>Onsite training with large construction start Q2</a:t>
            </a:r>
          </a:p>
          <a:p>
            <a:pPr eaLnBrk="1" fontAlgn="auto" hangingPunct="1">
              <a:spcBef>
                <a:spcPts val="0"/>
              </a:spcBef>
              <a:spcAft>
                <a:spcPts val="0"/>
              </a:spcAft>
              <a:buFontTx/>
              <a:buChar char="•"/>
              <a:defRPr/>
            </a:pPr>
            <a:r>
              <a:rPr lang="en-US" sz="1100" b="1" kern="0" dirty="0">
                <a:solidFill>
                  <a:srgbClr val="000000"/>
                </a:solidFill>
                <a:ea typeface="MS PGothic" pitchFamily="34" charset="-128"/>
                <a:cs typeface="Arial" charset="0"/>
              </a:rPr>
              <a:t>Marketing material released by end Q2</a:t>
            </a:r>
          </a:p>
        </p:txBody>
      </p:sp>
      <p:sp>
        <p:nvSpPr>
          <p:cNvPr id="32" name="Text Box 21">
            <a:extLst>
              <a:ext uri="{FF2B5EF4-FFF2-40B4-BE49-F238E27FC236}">
                <a16:creationId xmlns:a16="http://schemas.microsoft.com/office/drawing/2014/main" id="{5919D062-3367-0C44-9C19-96D5B7BEC088}"/>
              </a:ext>
            </a:extLst>
          </p:cNvPr>
          <p:cNvSpPr txBox="1">
            <a:spLocks noChangeArrowheads="1"/>
          </p:cNvSpPr>
          <p:nvPr/>
        </p:nvSpPr>
        <p:spPr bwMode="auto">
          <a:xfrm>
            <a:off x="6592549" y="2283648"/>
            <a:ext cx="2749550" cy="769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44" tIns="45714" rIns="91429" bIns="45714">
            <a:spAutoFit/>
          </a:bodyPr>
          <a:lstStyle>
            <a:lvl1pPr marL="76200" indent="-76200">
              <a:defRPr>
                <a:solidFill>
                  <a:schemeClr val="tx1"/>
                </a:solidFill>
                <a:latin typeface="Arial" pitchFamily="34" charset="0"/>
              </a:defRPr>
            </a:lvl1pPr>
            <a:lvl2pPr>
              <a:defRPr>
                <a:solidFill>
                  <a:schemeClr val="tx1"/>
                </a:solidFill>
                <a:latin typeface="Arial" pitchFamily="34" charset="0"/>
              </a:defRPr>
            </a:lvl2pPr>
            <a:lvl3pPr>
              <a:defRPr>
                <a:solidFill>
                  <a:schemeClr val="tx1"/>
                </a:solidFill>
                <a:latin typeface="Arial" pitchFamily="34" charset="0"/>
              </a:defRPr>
            </a:lvl3pPr>
            <a:lvl4pPr>
              <a:defRPr>
                <a:solidFill>
                  <a:schemeClr val="tx1"/>
                </a:solidFill>
                <a:latin typeface="Arial" pitchFamily="34" charset="0"/>
              </a:defRPr>
            </a:lvl4pPr>
            <a:lvl5pPr>
              <a:defRPr>
                <a:solidFill>
                  <a:schemeClr val="tx1"/>
                </a:solidFill>
                <a:latin typeface="Arial" pitchFamily="34" charset="0"/>
              </a:defRPr>
            </a:lvl5pPr>
            <a:lvl6pPr fontAlgn="base">
              <a:spcBef>
                <a:spcPct val="0"/>
              </a:spcBef>
              <a:spcAft>
                <a:spcPct val="0"/>
              </a:spcAft>
              <a:defRPr>
                <a:solidFill>
                  <a:schemeClr val="tx1"/>
                </a:solidFill>
                <a:latin typeface="Arial" pitchFamily="34" charset="0"/>
              </a:defRPr>
            </a:lvl6pPr>
            <a:lvl7pPr fontAlgn="base">
              <a:spcBef>
                <a:spcPct val="0"/>
              </a:spcBef>
              <a:spcAft>
                <a:spcPct val="0"/>
              </a:spcAft>
              <a:defRPr>
                <a:solidFill>
                  <a:schemeClr val="tx1"/>
                </a:solidFill>
                <a:latin typeface="Arial" pitchFamily="34" charset="0"/>
              </a:defRPr>
            </a:lvl7pPr>
            <a:lvl8pPr fontAlgn="base">
              <a:spcBef>
                <a:spcPct val="0"/>
              </a:spcBef>
              <a:spcAft>
                <a:spcPct val="0"/>
              </a:spcAft>
              <a:defRPr>
                <a:solidFill>
                  <a:schemeClr val="tx1"/>
                </a:solidFill>
                <a:latin typeface="Arial" pitchFamily="34" charset="0"/>
              </a:defRPr>
            </a:lvl8pPr>
            <a:lvl9pPr fontAlgn="base">
              <a:spcBef>
                <a:spcPct val="0"/>
              </a:spcBef>
              <a:spcAft>
                <a:spcPct val="0"/>
              </a:spcAft>
              <a:defRPr>
                <a:solidFill>
                  <a:schemeClr val="tx1"/>
                </a:solidFill>
                <a:latin typeface="Arial" pitchFamily="34" charset="0"/>
              </a:defRPr>
            </a:lvl9pPr>
          </a:lstStyle>
          <a:p>
            <a:pPr eaLnBrk="1" fontAlgn="auto" hangingPunct="1">
              <a:spcBef>
                <a:spcPts val="0"/>
              </a:spcBef>
              <a:spcAft>
                <a:spcPts val="0"/>
              </a:spcAft>
              <a:buFontTx/>
              <a:buChar char="•"/>
              <a:defRPr/>
            </a:pPr>
            <a:r>
              <a:rPr lang="en-US" sz="1100" b="1" kern="0" dirty="0">
                <a:solidFill>
                  <a:srgbClr val="000000"/>
                </a:solidFill>
                <a:ea typeface="MS PGothic" pitchFamily="34" charset="-128"/>
                <a:cs typeface="Arial" charset="0"/>
              </a:rPr>
              <a:t>Iteration for Canada Sales</a:t>
            </a:r>
          </a:p>
          <a:p>
            <a:pPr eaLnBrk="1" fontAlgn="auto" hangingPunct="1">
              <a:spcBef>
                <a:spcPts val="0"/>
              </a:spcBef>
              <a:spcAft>
                <a:spcPts val="0"/>
              </a:spcAft>
              <a:buFontTx/>
              <a:buChar char="•"/>
              <a:defRPr/>
            </a:pPr>
            <a:r>
              <a:rPr lang="en-US" sz="1100" b="1" kern="0" dirty="0">
                <a:solidFill>
                  <a:srgbClr val="000000"/>
                </a:solidFill>
                <a:ea typeface="MS PGothic" pitchFamily="34" charset="-128"/>
                <a:cs typeface="Arial" charset="0"/>
              </a:rPr>
              <a:t>Iteration for Mexico Sales</a:t>
            </a:r>
          </a:p>
          <a:p>
            <a:pPr eaLnBrk="1" fontAlgn="auto" hangingPunct="1">
              <a:spcBef>
                <a:spcPts val="0"/>
              </a:spcBef>
              <a:spcAft>
                <a:spcPts val="0"/>
              </a:spcAft>
              <a:buFontTx/>
              <a:buChar char="•"/>
              <a:defRPr/>
            </a:pPr>
            <a:r>
              <a:rPr lang="en-US" sz="1100" b="1" kern="0" dirty="0">
                <a:solidFill>
                  <a:srgbClr val="000000"/>
                </a:solidFill>
                <a:ea typeface="MS PGothic" pitchFamily="34" charset="-128"/>
                <a:cs typeface="Arial" charset="0"/>
              </a:rPr>
              <a:t>Being </a:t>
            </a:r>
            <a:r>
              <a:rPr lang="en-US" sz="1100" b="1" kern="0" dirty="0" err="1">
                <a:solidFill>
                  <a:srgbClr val="000000"/>
                </a:solidFill>
                <a:ea typeface="MS PGothic" pitchFamily="34" charset="-128"/>
                <a:cs typeface="Arial" charset="0"/>
              </a:rPr>
              <a:t>VoC</a:t>
            </a:r>
            <a:r>
              <a:rPr lang="en-US" sz="1100" b="1" kern="0" dirty="0">
                <a:solidFill>
                  <a:srgbClr val="000000"/>
                </a:solidFill>
                <a:ea typeface="MS PGothic" pitchFamily="34" charset="-128"/>
                <a:cs typeface="Arial" charset="0"/>
              </a:rPr>
              <a:t> around humidity control</a:t>
            </a:r>
          </a:p>
          <a:p>
            <a:pPr eaLnBrk="1" fontAlgn="auto" hangingPunct="1">
              <a:spcBef>
                <a:spcPts val="0"/>
              </a:spcBef>
              <a:spcAft>
                <a:spcPts val="0"/>
              </a:spcAft>
              <a:buFontTx/>
              <a:buChar char="•"/>
              <a:defRPr/>
            </a:pPr>
            <a:endParaRPr lang="en-US" sz="1100" b="1" kern="0" dirty="0">
              <a:solidFill>
                <a:srgbClr val="000000"/>
              </a:solidFill>
              <a:ea typeface="MS PGothic" pitchFamily="34" charset="-128"/>
              <a:cs typeface="Arial" charset="0"/>
            </a:endParaRPr>
          </a:p>
        </p:txBody>
      </p:sp>
      <p:sp>
        <p:nvSpPr>
          <p:cNvPr id="33" name="Text Box 22">
            <a:extLst>
              <a:ext uri="{FF2B5EF4-FFF2-40B4-BE49-F238E27FC236}">
                <a16:creationId xmlns:a16="http://schemas.microsoft.com/office/drawing/2014/main" id="{EE917182-96BB-BA4D-89C0-0DC9A1E3754E}"/>
              </a:ext>
            </a:extLst>
          </p:cNvPr>
          <p:cNvSpPr txBox="1">
            <a:spLocks noChangeArrowheads="1"/>
          </p:cNvSpPr>
          <p:nvPr/>
        </p:nvSpPr>
        <p:spPr bwMode="auto">
          <a:xfrm>
            <a:off x="8103849" y="1293048"/>
            <a:ext cx="2047018" cy="43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44" tIns="45714" rIns="91429" bIns="45714">
            <a:spAutoFit/>
          </a:bodyPr>
          <a:lstStyle>
            <a:lvl1pPr marL="76200" indent="-76200">
              <a:defRPr>
                <a:solidFill>
                  <a:schemeClr val="tx1"/>
                </a:solidFill>
                <a:latin typeface="Arial" pitchFamily="34" charset="0"/>
              </a:defRPr>
            </a:lvl1pPr>
            <a:lvl2pPr>
              <a:defRPr>
                <a:solidFill>
                  <a:schemeClr val="tx1"/>
                </a:solidFill>
                <a:latin typeface="Arial" pitchFamily="34" charset="0"/>
              </a:defRPr>
            </a:lvl2pPr>
            <a:lvl3pPr>
              <a:defRPr>
                <a:solidFill>
                  <a:schemeClr val="tx1"/>
                </a:solidFill>
                <a:latin typeface="Arial" pitchFamily="34" charset="0"/>
              </a:defRPr>
            </a:lvl3pPr>
            <a:lvl4pPr>
              <a:defRPr>
                <a:solidFill>
                  <a:schemeClr val="tx1"/>
                </a:solidFill>
                <a:latin typeface="Arial" pitchFamily="34" charset="0"/>
              </a:defRPr>
            </a:lvl4pPr>
            <a:lvl5pPr>
              <a:defRPr>
                <a:solidFill>
                  <a:schemeClr val="tx1"/>
                </a:solidFill>
                <a:latin typeface="Arial" pitchFamily="34" charset="0"/>
              </a:defRPr>
            </a:lvl5pPr>
            <a:lvl6pPr fontAlgn="base">
              <a:spcBef>
                <a:spcPct val="0"/>
              </a:spcBef>
              <a:spcAft>
                <a:spcPct val="0"/>
              </a:spcAft>
              <a:defRPr>
                <a:solidFill>
                  <a:schemeClr val="tx1"/>
                </a:solidFill>
                <a:latin typeface="Arial" pitchFamily="34" charset="0"/>
              </a:defRPr>
            </a:lvl6pPr>
            <a:lvl7pPr fontAlgn="base">
              <a:spcBef>
                <a:spcPct val="0"/>
              </a:spcBef>
              <a:spcAft>
                <a:spcPct val="0"/>
              </a:spcAft>
              <a:defRPr>
                <a:solidFill>
                  <a:schemeClr val="tx1"/>
                </a:solidFill>
                <a:latin typeface="Arial" pitchFamily="34" charset="0"/>
              </a:defRPr>
            </a:lvl7pPr>
            <a:lvl8pPr fontAlgn="base">
              <a:spcBef>
                <a:spcPct val="0"/>
              </a:spcBef>
              <a:spcAft>
                <a:spcPct val="0"/>
              </a:spcAft>
              <a:defRPr>
                <a:solidFill>
                  <a:schemeClr val="tx1"/>
                </a:solidFill>
                <a:latin typeface="Arial" pitchFamily="34" charset="0"/>
              </a:defRPr>
            </a:lvl8pPr>
            <a:lvl9pPr fontAlgn="base">
              <a:spcBef>
                <a:spcPct val="0"/>
              </a:spcBef>
              <a:spcAft>
                <a:spcPct val="0"/>
              </a:spcAft>
              <a:defRPr>
                <a:solidFill>
                  <a:schemeClr val="tx1"/>
                </a:solidFill>
                <a:latin typeface="Arial" pitchFamily="34" charset="0"/>
              </a:defRPr>
            </a:lvl9pPr>
          </a:lstStyle>
          <a:p>
            <a:pPr eaLnBrk="1" fontAlgn="auto" hangingPunct="1">
              <a:spcBef>
                <a:spcPts val="0"/>
              </a:spcBef>
              <a:spcAft>
                <a:spcPts val="0"/>
              </a:spcAft>
              <a:buFontTx/>
              <a:buChar char="•"/>
              <a:defRPr/>
            </a:pPr>
            <a:r>
              <a:rPr lang="en-US" sz="1100" b="1" kern="0" dirty="0">
                <a:solidFill>
                  <a:srgbClr val="000000"/>
                </a:solidFill>
                <a:ea typeface="MS PGothic" pitchFamily="34" charset="-128"/>
                <a:cs typeface="Arial" charset="0"/>
              </a:rPr>
              <a:t>Iteration for Europe Sales</a:t>
            </a:r>
          </a:p>
          <a:p>
            <a:pPr eaLnBrk="1" fontAlgn="auto" hangingPunct="1">
              <a:spcBef>
                <a:spcPts val="0"/>
              </a:spcBef>
              <a:spcAft>
                <a:spcPts val="0"/>
              </a:spcAft>
              <a:defRPr/>
            </a:pPr>
            <a:endParaRPr lang="en-US" sz="1100" b="1" kern="0" dirty="0">
              <a:solidFill>
                <a:srgbClr val="000000"/>
              </a:solidFill>
              <a:ea typeface="MS PGothic" pitchFamily="34" charset="-128"/>
              <a:cs typeface="Arial" charset="0"/>
            </a:endParaRPr>
          </a:p>
        </p:txBody>
      </p:sp>
      <p:grpSp>
        <p:nvGrpSpPr>
          <p:cNvPr id="34" name="Group 87">
            <a:extLst>
              <a:ext uri="{FF2B5EF4-FFF2-40B4-BE49-F238E27FC236}">
                <a16:creationId xmlns:a16="http://schemas.microsoft.com/office/drawing/2014/main" id="{86DDE260-6FE0-024B-BE75-CE9201396699}"/>
              </a:ext>
            </a:extLst>
          </p:cNvPr>
          <p:cNvGrpSpPr>
            <a:grpSpLocks/>
          </p:cNvGrpSpPr>
          <p:nvPr/>
        </p:nvGrpSpPr>
        <p:grpSpPr bwMode="auto">
          <a:xfrm>
            <a:off x="3779499" y="6073011"/>
            <a:ext cx="914400" cy="574675"/>
            <a:chOff x="2995612" y="5846763"/>
            <a:chExt cx="914400" cy="574675"/>
          </a:xfrm>
          <a:solidFill>
            <a:schemeClr val="accent6">
              <a:lumMod val="40000"/>
              <a:lumOff val="60000"/>
            </a:schemeClr>
          </a:solidFill>
        </p:grpSpPr>
        <p:sp>
          <p:nvSpPr>
            <p:cNvPr id="35" name="Rectangle 34">
              <a:extLst>
                <a:ext uri="{FF2B5EF4-FFF2-40B4-BE49-F238E27FC236}">
                  <a16:creationId xmlns:a16="http://schemas.microsoft.com/office/drawing/2014/main" id="{B22227E8-8AFC-FA45-9B9D-CEC3CBA9963E}"/>
                </a:ext>
              </a:extLst>
            </p:cNvPr>
            <p:cNvSpPr>
              <a:spLocks noChangeArrowheads="1"/>
            </p:cNvSpPr>
            <p:nvPr/>
          </p:nvSpPr>
          <p:spPr bwMode="auto">
            <a:xfrm>
              <a:off x="2995612" y="5846763"/>
              <a:ext cx="914400" cy="192087"/>
            </a:xfrm>
            <a:prstGeom prst="rect">
              <a:avLst/>
            </a:prstGeom>
            <a:grp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p>
              <a:pPr algn="ctr" eaLnBrk="1" fontAlgn="auto" hangingPunct="1">
                <a:spcBef>
                  <a:spcPts val="0"/>
                </a:spcBef>
                <a:spcAft>
                  <a:spcPts val="0"/>
                </a:spcAft>
                <a:defRPr/>
              </a:pPr>
              <a:r>
                <a:rPr lang="en-US" sz="1200" b="1" kern="0" dirty="0">
                  <a:solidFill>
                    <a:srgbClr val="000000"/>
                  </a:solidFill>
                  <a:latin typeface="Arial" pitchFamily="34" charset="0"/>
                  <a:ea typeface="MS PGothic" pitchFamily="34" charset="-128"/>
                  <a:cs typeface="Arial" charset="0"/>
                </a:rPr>
                <a:t>$25M</a:t>
              </a:r>
            </a:p>
          </p:txBody>
        </p:sp>
        <p:sp>
          <p:nvSpPr>
            <p:cNvPr id="36" name="Rectangle 35">
              <a:extLst>
                <a:ext uri="{FF2B5EF4-FFF2-40B4-BE49-F238E27FC236}">
                  <a16:creationId xmlns:a16="http://schemas.microsoft.com/office/drawing/2014/main" id="{094B496F-AE6F-564B-B17F-8CFC6F47D12F}"/>
                </a:ext>
              </a:extLst>
            </p:cNvPr>
            <p:cNvSpPr>
              <a:spLocks noChangeArrowheads="1"/>
            </p:cNvSpPr>
            <p:nvPr/>
          </p:nvSpPr>
          <p:spPr bwMode="auto">
            <a:xfrm>
              <a:off x="2995612" y="6038850"/>
              <a:ext cx="914400" cy="192088"/>
            </a:xfrm>
            <a:prstGeom prst="rect">
              <a:avLst/>
            </a:prstGeom>
            <a:grp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p>
              <a:pPr algn="ctr" eaLnBrk="1" fontAlgn="auto" hangingPunct="1">
                <a:spcBef>
                  <a:spcPts val="0"/>
                </a:spcBef>
                <a:spcAft>
                  <a:spcPts val="0"/>
                </a:spcAft>
                <a:defRPr/>
              </a:pPr>
              <a:r>
                <a:rPr lang="en-US" sz="1200" b="1" kern="0">
                  <a:solidFill>
                    <a:srgbClr val="000000"/>
                  </a:solidFill>
                  <a:latin typeface="Arial" pitchFamily="34" charset="0"/>
                  <a:ea typeface="MS PGothic" pitchFamily="34" charset="-128"/>
                  <a:cs typeface="Arial" charset="0"/>
                </a:rPr>
                <a:t>$14.4M</a:t>
              </a:r>
              <a:endParaRPr lang="en-US" sz="1200" b="1" kern="0" dirty="0">
                <a:solidFill>
                  <a:srgbClr val="000000"/>
                </a:solidFill>
                <a:latin typeface="Arial" pitchFamily="34" charset="0"/>
                <a:ea typeface="MS PGothic" pitchFamily="34" charset="-128"/>
                <a:cs typeface="Arial" charset="0"/>
              </a:endParaRPr>
            </a:p>
          </p:txBody>
        </p:sp>
        <p:sp>
          <p:nvSpPr>
            <p:cNvPr id="37" name="Rectangle 37">
              <a:extLst>
                <a:ext uri="{FF2B5EF4-FFF2-40B4-BE49-F238E27FC236}">
                  <a16:creationId xmlns:a16="http://schemas.microsoft.com/office/drawing/2014/main" id="{75EC3D9F-9A1E-414D-97B4-F1533EA5525E}"/>
                </a:ext>
              </a:extLst>
            </p:cNvPr>
            <p:cNvSpPr>
              <a:spLocks noChangeArrowheads="1"/>
            </p:cNvSpPr>
            <p:nvPr/>
          </p:nvSpPr>
          <p:spPr bwMode="auto">
            <a:xfrm>
              <a:off x="2995612" y="6229350"/>
              <a:ext cx="914400" cy="192088"/>
            </a:xfrm>
            <a:prstGeom prst="rect">
              <a:avLst/>
            </a:prstGeom>
            <a:grp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p>
              <a:pPr algn="ctr" eaLnBrk="1" fontAlgn="auto" hangingPunct="1">
                <a:spcBef>
                  <a:spcPts val="0"/>
                </a:spcBef>
                <a:spcAft>
                  <a:spcPts val="0"/>
                </a:spcAft>
                <a:defRPr/>
              </a:pPr>
              <a:r>
                <a:rPr lang="en-US" sz="1200" b="1" kern="0" dirty="0">
                  <a:solidFill>
                    <a:srgbClr val="000000"/>
                  </a:solidFill>
                  <a:latin typeface="Arial" pitchFamily="34" charset="0"/>
                  <a:ea typeface="MS PGothic" pitchFamily="34" charset="-128"/>
                  <a:cs typeface="Arial" charset="0"/>
                </a:rPr>
                <a:t>57.8%</a:t>
              </a:r>
            </a:p>
          </p:txBody>
        </p:sp>
      </p:grpSp>
      <p:grpSp>
        <p:nvGrpSpPr>
          <p:cNvPr id="38" name="Group 81">
            <a:extLst>
              <a:ext uri="{FF2B5EF4-FFF2-40B4-BE49-F238E27FC236}">
                <a16:creationId xmlns:a16="http://schemas.microsoft.com/office/drawing/2014/main" id="{6F76968C-1766-E947-B4ED-C2065D8AC1E8}"/>
              </a:ext>
            </a:extLst>
          </p:cNvPr>
          <p:cNvGrpSpPr>
            <a:grpSpLocks/>
          </p:cNvGrpSpPr>
          <p:nvPr/>
        </p:nvGrpSpPr>
        <p:grpSpPr bwMode="auto">
          <a:xfrm>
            <a:off x="6870361" y="6073011"/>
            <a:ext cx="914400" cy="574675"/>
            <a:chOff x="6086475" y="5919788"/>
            <a:chExt cx="914400" cy="574675"/>
          </a:xfrm>
          <a:solidFill>
            <a:schemeClr val="accent6">
              <a:lumMod val="40000"/>
              <a:lumOff val="60000"/>
            </a:schemeClr>
          </a:solidFill>
        </p:grpSpPr>
        <p:sp>
          <p:nvSpPr>
            <p:cNvPr id="39" name="Rectangle 28">
              <a:extLst>
                <a:ext uri="{FF2B5EF4-FFF2-40B4-BE49-F238E27FC236}">
                  <a16:creationId xmlns:a16="http://schemas.microsoft.com/office/drawing/2014/main" id="{52E74BF3-B974-F347-81CF-AA22D1366154}"/>
                </a:ext>
              </a:extLst>
            </p:cNvPr>
            <p:cNvSpPr>
              <a:spLocks noChangeArrowheads="1"/>
            </p:cNvSpPr>
            <p:nvPr/>
          </p:nvSpPr>
          <p:spPr bwMode="auto">
            <a:xfrm>
              <a:off x="6086475" y="5919788"/>
              <a:ext cx="914400" cy="192087"/>
            </a:xfrm>
            <a:prstGeom prst="rect">
              <a:avLst/>
            </a:prstGeom>
            <a:grp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p>
              <a:pPr algn="ctr" eaLnBrk="1" fontAlgn="auto" hangingPunct="1">
                <a:spcBef>
                  <a:spcPts val="0"/>
                </a:spcBef>
                <a:spcAft>
                  <a:spcPts val="0"/>
                </a:spcAft>
                <a:defRPr/>
              </a:pPr>
              <a:r>
                <a:rPr lang="en-US" sz="1200" b="1" kern="0">
                  <a:solidFill>
                    <a:srgbClr val="000000"/>
                  </a:solidFill>
                  <a:latin typeface="Arial" pitchFamily="34" charset="0"/>
                  <a:ea typeface="MS PGothic" pitchFamily="34" charset="-128"/>
                  <a:cs typeface="Arial" charset="0"/>
                </a:rPr>
                <a:t>$110M</a:t>
              </a:r>
              <a:endParaRPr lang="en-US" sz="1200" b="1" kern="0" dirty="0">
                <a:solidFill>
                  <a:srgbClr val="000000"/>
                </a:solidFill>
                <a:latin typeface="Arial" pitchFamily="34" charset="0"/>
                <a:ea typeface="MS PGothic" pitchFamily="34" charset="-128"/>
                <a:cs typeface="Arial" charset="0"/>
              </a:endParaRPr>
            </a:p>
          </p:txBody>
        </p:sp>
        <p:sp>
          <p:nvSpPr>
            <p:cNvPr id="40" name="Rectangle 29">
              <a:extLst>
                <a:ext uri="{FF2B5EF4-FFF2-40B4-BE49-F238E27FC236}">
                  <a16:creationId xmlns:a16="http://schemas.microsoft.com/office/drawing/2014/main" id="{42C0A566-A166-EB4F-894D-1C0C812A352F}"/>
                </a:ext>
              </a:extLst>
            </p:cNvPr>
            <p:cNvSpPr>
              <a:spLocks noChangeArrowheads="1"/>
            </p:cNvSpPr>
            <p:nvPr/>
          </p:nvSpPr>
          <p:spPr bwMode="auto">
            <a:xfrm>
              <a:off x="6086475" y="6111875"/>
              <a:ext cx="914400" cy="192088"/>
            </a:xfrm>
            <a:prstGeom prst="rect">
              <a:avLst/>
            </a:prstGeom>
            <a:grp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p>
              <a:pPr algn="ctr" eaLnBrk="1" fontAlgn="auto" hangingPunct="1">
                <a:spcBef>
                  <a:spcPts val="0"/>
                </a:spcBef>
                <a:spcAft>
                  <a:spcPts val="0"/>
                </a:spcAft>
                <a:defRPr/>
              </a:pPr>
              <a:r>
                <a:rPr lang="en-US" sz="1200" b="1" kern="0" dirty="0">
                  <a:solidFill>
                    <a:srgbClr val="000000"/>
                  </a:solidFill>
                  <a:latin typeface="Arial" pitchFamily="34" charset="0"/>
                  <a:ea typeface="MS PGothic" pitchFamily="34" charset="-128"/>
                  <a:cs typeface="Arial" charset="0"/>
                </a:rPr>
                <a:t>$55M</a:t>
              </a:r>
            </a:p>
          </p:txBody>
        </p:sp>
        <p:sp>
          <p:nvSpPr>
            <p:cNvPr id="41" name="Rectangle 38">
              <a:extLst>
                <a:ext uri="{FF2B5EF4-FFF2-40B4-BE49-F238E27FC236}">
                  <a16:creationId xmlns:a16="http://schemas.microsoft.com/office/drawing/2014/main" id="{B276BF27-F0C1-DB4D-9469-774B4FDB2DA3}"/>
                </a:ext>
              </a:extLst>
            </p:cNvPr>
            <p:cNvSpPr>
              <a:spLocks noChangeArrowheads="1"/>
            </p:cNvSpPr>
            <p:nvPr/>
          </p:nvSpPr>
          <p:spPr bwMode="auto">
            <a:xfrm>
              <a:off x="6086475" y="6302375"/>
              <a:ext cx="914400" cy="192088"/>
            </a:xfrm>
            <a:prstGeom prst="rect">
              <a:avLst/>
            </a:prstGeom>
            <a:grp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p>
              <a:pPr algn="ctr" eaLnBrk="1" fontAlgn="auto" hangingPunct="1">
                <a:spcBef>
                  <a:spcPts val="0"/>
                </a:spcBef>
                <a:spcAft>
                  <a:spcPts val="0"/>
                </a:spcAft>
                <a:defRPr/>
              </a:pPr>
              <a:r>
                <a:rPr lang="en-US" sz="1200" b="1" kern="0" dirty="0">
                  <a:solidFill>
                    <a:srgbClr val="000000"/>
                  </a:solidFill>
                  <a:latin typeface="Arial" pitchFamily="34" charset="0"/>
                  <a:ea typeface="MS PGothic" pitchFamily="34" charset="-128"/>
                  <a:cs typeface="Arial" charset="0"/>
                </a:rPr>
                <a:t>50%</a:t>
              </a:r>
            </a:p>
          </p:txBody>
        </p:sp>
      </p:grpSp>
      <p:grpSp>
        <p:nvGrpSpPr>
          <p:cNvPr id="42" name="Group 86">
            <a:extLst>
              <a:ext uri="{FF2B5EF4-FFF2-40B4-BE49-F238E27FC236}">
                <a16:creationId xmlns:a16="http://schemas.microsoft.com/office/drawing/2014/main" id="{D3B3C328-84FA-824E-9561-A60887D379FE}"/>
              </a:ext>
            </a:extLst>
          </p:cNvPr>
          <p:cNvGrpSpPr>
            <a:grpSpLocks/>
          </p:cNvGrpSpPr>
          <p:nvPr/>
        </p:nvGrpSpPr>
        <p:grpSpPr bwMode="auto">
          <a:xfrm>
            <a:off x="5317786" y="6073011"/>
            <a:ext cx="914400" cy="574675"/>
            <a:chOff x="4533900" y="5846763"/>
            <a:chExt cx="914400" cy="574675"/>
          </a:xfrm>
          <a:solidFill>
            <a:schemeClr val="accent6">
              <a:lumMod val="40000"/>
              <a:lumOff val="60000"/>
            </a:schemeClr>
          </a:solidFill>
        </p:grpSpPr>
        <p:sp>
          <p:nvSpPr>
            <p:cNvPr id="43" name="Rectangle 30">
              <a:extLst>
                <a:ext uri="{FF2B5EF4-FFF2-40B4-BE49-F238E27FC236}">
                  <a16:creationId xmlns:a16="http://schemas.microsoft.com/office/drawing/2014/main" id="{0E01B35E-B1DB-5641-BB2E-9DF399F789FA}"/>
                </a:ext>
              </a:extLst>
            </p:cNvPr>
            <p:cNvSpPr>
              <a:spLocks noChangeArrowheads="1"/>
            </p:cNvSpPr>
            <p:nvPr/>
          </p:nvSpPr>
          <p:spPr bwMode="auto">
            <a:xfrm>
              <a:off x="4533900" y="5846763"/>
              <a:ext cx="914400" cy="192087"/>
            </a:xfrm>
            <a:prstGeom prst="rect">
              <a:avLst/>
            </a:prstGeom>
            <a:grp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p>
              <a:pPr algn="ctr" eaLnBrk="1" fontAlgn="auto" hangingPunct="1">
                <a:spcBef>
                  <a:spcPts val="0"/>
                </a:spcBef>
                <a:spcAft>
                  <a:spcPts val="0"/>
                </a:spcAft>
                <a:defRPr/>
              </a:pPr>
              <a:r>
                <a:rPr lang="en-US" sz="1200" b="1" kern="0" dirty="0">
                  <a:solidFill>
                    <a:srgbClr val="000000"/>
                  </a:solidFill>
                  <a:latin typeface="Arial" pitchFamily="34" charset="0"/>
                  <a:ea typeface="MS PGothic" pitchFamily="34" charset="-128"/>
                  <a:cs typeface="Arial" charset="0"/>
                </a:rPr>
                <a:t>$55M</a:t>
              </a:r>
            </a:p>
          </p:txBody>
        </p:sp>
        <p:sp>
          <p:nvSpPr>
            <p:cNvPr id="44" name="Rectangle 31">
              <a:extLst>
                <a:ext uri="{FF2B5EF4-FFF2-40B4-BE49-F238E27FC236}">
                  <a16:creationId xmlns:a16="http://schemas.microsoft.com/office/drawing/2014/main" id="{0F619894-3B85-FC47-A296-49DF516E3F3B}"/>
                </a:ext>
              </a:extLst>
            </p:cNvPr>
            <p:cNvSpPr>
              <a:spLocks noChangeArrowheads="1"/>
            </p:cNvSpPr>
            <p:nvPr/>
          </p:nvSpPr>
          <p:spPr bwMode="auto">
            <a:xfrm>
              <a:off x="4533900" y="6038850"/>
              <a:ext cx="914400" cy="192088"/>
            </a:xfrm>
            <a:prstGeom prst="rect">
              <a:avLst/>
            </a:prstGeom>
            <a:grp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p>
              <a:pPr algn="ctr" eaLnBrk="1" fontAlgn="auto" hangingPunct="1">
                <a:spcBef>
                  <a:spcPts val="0"/>
                </a:spcBef>
                <a:spcAft>
                  <a:spcPts val="0"/>
                </a:spcAft>
                <a:defRPr/>
              </a:pPr>
              <a:r>
                <a:rPr lang="en-US" sz="1200" b="1" kern="0" dirty="0">
                  <a:solidFill>
                    <a:srgbClr val="000000"/>
                  </a:solidFill>
                  <a:latin typeface="Arial" pitchFamily="34" charset="0"/>
                  <a:ea typeface="MS PGothic" pitchFamily="34" charset="-128"/>
                  <a:cs typeface="Arial" charset="0"/>
                </a:rPr>
                <a:t>$30M</a:t>
              </a:r>
            </a:p>
          </p:txBody>
        </p:sp>
        <p:sp>
          <p:nvSpPr>
            <p:cNvPr id="45" name="Rectangle 39">
              <a:extLst>
                <a:ext uri="{FF2B5EF4-FFF2-40B4-BE49-F238E27FC236}">
                  <a16:creationId xmlns:a16="http://schemas.microsoft.com/office/drawing/2014/main" id="{6528DDA6-52D1-AD41-8A20-522352BB7792}"/>
                </a:ext>
              </a:extLst>
            </p:cNvPr>
            <p:cNvSpPr>
              <a:spLocks noChangeArrowheads="1"/>
            </p:cNvSpPr>
            <p:nvPr/>
          </p:nvSpPr>
          <p:spPr bwMode="auto">
            <a:xfrm>
              <a:off x="4533900" y="6229350"/>
              <a:ext cx="914400" cy="192088"/>
            </a:xfrm>
            <a:prstGeom prst="rect">
              <a:avLst/>
            </a:prstGeom>
            <a:grp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p>
              <a:pPr algn="ctr" eaLnBrk="1" fontAlgn="auto" hangingPunct="1">
                <a:spcBef>
                  <a:spcPts val="0"/>
                </a:spcBef>
                <a:spcAft>
                  <a:spcPts val="0"/>
                </a:spcAft>
                <a:defRPr/>
              </a:pPr>
              <a:r>
                <a:rPr lang="en-US" sz="1200" b="1" kern="0" dirty="0">
                  <a:solidFill>
                    <a:srgbClr val="000000"/>
                  </a:solidFill>
                  <a:latin typeface="Arial" pitchFamily="34" charset="0"/>
                  <a:ea typeface="MS PGothic" pitchFamily="34" charset="-128"/>
                  <a:cs typeface="Arial" charset="0"/>
                </a:rPr>
                <a:t>54.5%</a:t>
              </a:r>
            </a:p>
          </p:txBody>
        </p:sp>
      </p:grpSp>
      <p:grpSp>
        <p:nvGrpSpPr>
          <p:cNvPr id="46" name="Group 80">
            <a:extLst>
              <a:ext uri="{FF2B5EF4-FFF2-40B4-BE49-F238E27FC236}">
                <a16:creationId xmlns:a16="http://schemas.microsoft.com/office/drawing/2014/main" id="{98357C34-4F30-0147-AF8D-BE1359F641BC}"/>
              </a:ext>
            </a:extLst>
          </p:cNvPr>
          <p:cNvGrpSpPr>
            <a:grpSpLocks/>
          </p:cNvGrpSpPr>
          <p:nvPr/>
        </p:nvGrpSpPr>
        <p:grpSpPr bwMode="auto">
          <a:xfrm>
            <a:off x="8427699" y="6073011"/>
            <a:ext cx="914400" cy="574675"/>
            <a:chOff x="7643812" y="5913438"/>
            <a:chExt cx="914400" cy="574675"/>
          </a:xfrm>
          <a:solidFill>
            <a:schemeClr val="accent6">
              <a:lumMod val="40000"/>
              <a:lumOff val="60000"/>
            </a:schemeClr>
          </a:solidFill>
        </p:grpSpPr>
        <p:sp>
          <p:nvSpPr>
            <p:cNvPr id="47" name="Rectangle 32">
              <a:extLst>
                <a:ext uri="{FF2B5EF4-FFF2-40B4-BE49-F238E27FC236}">
                  <a16:creationId xmlns:a16="http://schemas.microsoft.com/office/drawing/2014/main" id="{5A0489A5-C6B1-5443-98D3-DF119269036A}"/>
                </a:ext>
              </a:extLst>
            </p:cNvPr>
            <p:cNvSpPr>
              <a:spLocks noChangeArrowheads="1"/>
            </p:cNvSpPr>
            <p:nvPr/>
          </p:nvSpPr>
          <p:spPr bwMode="auto">
            <a:xfrm>
              <a:off x="7643812" y="5913438"/>
              <a:ext cx="914400" cy="192087"/>
            </a:xfrm>
            <a:prstGeom prst="rect">
              <a:avLst/>
            </a:prstGeom>
            <a:grp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p>
              <a:pPr algn="ctr" eaLnBrk="1" fontAlgn="auto" hangingPunct="1">
                <a:spcBef>
                  <a:spcPts val="0"/>
                </a:spcBef>
                <a:spcAft>
                  <a:spcPts val="0"/>
                </a:spcAft>
                <a:defRPr/>
              </a:pPr>
              <a:r>
                <a:rPr lang="en-US" sz="1200" b="1" kern="0">
                  <a:solidFill>
                    <a:srgbClr val="000000"/>
                  </a:solidFill>
                  <a:latin typeface="Arial" pitchFamily="34" charset="0"/>
                  <a:ea typeface="MS PGothic" pitchFamily="34" charset="-128"/>
                  <a:cs typeface="Arial" charset="0"/>
                </a:rPr>
                <a:t>$175M</a:t>
              </a:r>
              <a:endParaRPr lang="en-US" sz="1200" b="1" kern="0" dirty="0">
                <a:solidFill>
                  <a:srgbClr val="000000"/>
                </a:solidFill>
                <a:latin typeface="Arial" pitchFamily="34" charset="0"/>
                <a:ea typeface="MS PGothic" pitchFamily="34" charset="-128"/>
                <a:cs typeface="Arial" charset="0"/>
              </a:endParaRPr>
            </a:p>
          </p:txBody>
        </p:sp>
        <p:sp>
          <p:nvSpPr>
            <p:cNvPr id="48" name="Rectangle 33">
              <a:extLst>
                <a:ext uri="{FF2B5EF4-FFF2-40B4-BE49-F238E27FC236}">
                  <a16:creationId xmlns:a16="http://schemas.microsoft.com/office/drawing/2014/main" id="{9A14F3CA-DC34-A449-8341-ED72E3858DE4}"/>
                </a:ext>
              </a:extLst>
            </p:cNvPr>
            <p:cNvSpPr>
              <a:spLocks noChangeArrowheads="1"/>
            </p:cNvSpPr>
            <p:nvPr/>
          </p:nvSpPr>
          <p:spPr bwMode="auto">
            <a:xfrm>
              <a:off x="7643812" y="6105525"/>
              <a:ext cx="914400" cy="192088"/>
            </a:xfrm>
            <a:prstGeom prst="rect">
              <a:avLst/>
            </a:prstGeom>
            <a:grp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p>
              <a:pPr algn="ctr" eaLnBrk="1" fontAlgn="auto" hangingPunct="1">
                <a:spcBef>
                  <a:spcPts val="0"/>
                </a:spcBef>
                <a:spcAft>
                  <a:spcPts val="0"/>
                </a:spcAft>
                <a:defRPr/>
              </a:pPr>
              <a:r>
                <a:rPr lang="en-US" sz="1200" b="1" kern="0" dirty="0">
                  <a:solidFill>
                    <a:srgbClr val="000000"/>
                  </a:solidFill>
                  <a:latin typeface="Arial" pitchFamily="34" charset="0"/>
                  <a:ea typeface="MS PGothic" pitchFamily="34" charset="-128"/>
                  <a:cs typeface="Arial" charset="0"/>
                </a:rPr>
                <a:t>$65M</a:t>
              </a:r>
            </a:p>
          </p:txBody>
        </p:sp>
        <p:sp>
          <p:nvSpPr>
            <p:cNvPr id="49" name="Rectangle 48">
              <a:extLst>
                <a:ext uri="{FF2B5EF4-FFF2-40B4-BE49-F238E27FC236}">
                  <a16:creationId xmlns:a16="http://schemas.microsoft.com/office/drawing/2014/main" id="{BCE20449-02DD-1D46-BC29-5CA0893A5F9E}"/>
                </a:ext>
              </a:extLst>
            </p:cNvPr>
            <p:cNvSpPr>
              <a:spLocks noChangeArrowheads="1"/>
            </p:cNvSpPr>
            <p:nvPr/>
          </p:nvSpPr>
          <p:spPr bwMode="auto">
            <a:xfrm>
              <a:off x="7643812" y="6296025"/>
              <a:ext cx="914400" cy="192088"/>
            </a:xfrm>
            <a:prstGeom prst="rect">
              <a:avLst/>
            </a:prstGeom>
            <a:grp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p>
              <a:pPr algn="ctr" eaLnBrk="1" fontAlgn="auto" hangingPunct="1">
                <a:spcBef>
                  <a:spcPts val="0"/>
                </a:spcBef>
                <a:spcAft>
                  <a:spcPts val="0"/>
                </a:spcAft>
                <a:defRPr/>
              </a:pPr>
              <a:r>
                <a:rPr lang="en-US" sz="1200" b="1" kern="0" dirty="0">
                  <a:solidFill>
                    <a:srgbClr val="000000"/>
                  </a:solidFill>
                  <a:latin typeface="Arial" pitchFamily="34" charset="0"/>
                  <a:ea typeface="MS PGothic" pitchFamily="34" charset="-128"/>
                  <a:cs typeface="Arial" charset="0"/>
                </a:rPr>
                <a:t>37%</a:t>
              </a:r>
            </a:p>
          </p:txBody>
        </p:sp>
      </p:grpSp>
      <p:sp>
        <p:nvSpPr>
          <p:cNvPr id="50" name="Text Box 41">
            <a:extLst>
              <a:ext uri="{FF2B5EF4-FFF2-40B4-BE49-F238E27FC236}">
                <a16:creationId xmlns:a16="http://schemas.microsoft.com/office/drawing/2014/main" id="{B2CF52F2-C920-FE47-81E4-316D5A333C2D}"/>
              </a:ext>
            </a:extLst>
          </p:cNvPr>
          <p:cNvSpPr txBox="1">
            <a:spLocks noChangeArrowheads="1"/>
          </p:cNvSpPr>
          <p:nvPr/>
        </p:nvSpPr>
        <p:spPr bwMode="auto">
          <a:xfrm>
            <a:off x="1190949" y="6037112"/>
            <a:ext cx="980136" cy="6324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9" tIns="45714" rIns="91429" bIns="45714">
            <a:spAutoFit/>
          </a:bodyPr>
          <a:lstStyle>
            <a:lvl1pPr eaLnBrk="0" hangingPunct="0">
              <a:defRPr sz="2400">
                <a:solidFill>
                  <a:schemeClr val="tx1"/>
                </a:solidFill>
                <a:latin typeface="Arial" charset="0"/>
                <a:ea typeface="MS PGothic" pitchFamily="34" charset="-128"/>
              </a:defRPr>
            </a:lvl1pPr>
            <a:lvl2pPr marL="742950" indent="-285750" eaLnBrk="0" hangingPunct="0">
              <a:defRPr sz="2400">
                <a:solidFill>
                  <a:schemeClr val="tx1"/>
                </a:solidFill>
                <a:latin typeface="Arial" charset="0"/>
                <a:ea typeface="MS PGothic" pitchFamily="34" charset="-128"/>
              </a:defRPr>
            </a:lvl2pPr>
            <a:lvl3pPr marL="1143000" indent="-228600" eaLnBrk="0" hangingPunct="0">
              <a:defRPr sz="2400">
                <a:solidFill>
                  <a:schemeClr val="tx1"/>
                </a:solidFill>
                <a:latin typeface="Arial" charset="0"/>
                <a:ea typeface="MS PGothic" pitchFamily="34" charset="-128"/>
              </a:defRPr>
            </a:lvl3pPr>
            <a:lvl4pPr marL="1600200" indent="-228600" eaLnBrk="0" hangingPunct="0">
              <a:defRPr sz="2400">
                <a:solidFill>
                  <a:schemeClr val="tx1"/>
                </a:solidFill>
                <a:latin typeface="Arial" charset="0"/>
                <a:ea typeface="MS PGothic" pitchFamily="34" charset="-128"/>
              </a:defRPr>
            </a:lvl4pPr>
            <a:lvl5pPr marL="2057400" indent="-228600" eaLnBrk="0" hangingPunct="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pPr eaLnBrk="1" hangingPunct="1">
              <a:lnSpc>
                <a:spcPct val="130000"/>
              </a:lnSpc>
            </a:pPr>
            <a:r>
              <a:rPr lang="en-US" sz="900" b="1" dirty="0">
                <a:solidFill>
                  <a:srgbClr val="000000"/>
                </a:solidFill>
                <a:cs typeface="Arial" charset="0"/>
              </a:rPr>
              <a:t>Top Line</a:t>
            </a:r>
          </a:p>
          <a:p>
            <a:pPr eaLnBrk="1" hangingPunct="1">
              <a:lnSpc>
                <a:spcPct val="130000"/>
              </a:lnSpc>
            </a:pPr>
            <a:r>
              <a:rPr lang="en-US" sz="900" b="1" dirty="0">
                <a:solidFill>
                  <a:srgbClr val="000000"/>
                </a:solidFill>
                <a:cs typeface="Arial" charset="0"/>
              </a:rPr>
              <a:t>$Growth YOY</a:t>
            </a:r>
          </a:p>
          <a:p>
            <a:pPr eaLnBrk="1" hangingPunct="1">
              <a:lnSpc>
                <a:spcPct val="130000"/>
              </a:lnSpc>
            </a:pPr>
            <a:r>
              <a:rPr lang="en-US" sz="900" b="1" dirty="0">
                <a:solidFill>
                  <a:srgbClr val="000000"/>
                </a:solidFill>
                <a:cs typeface="Arial" charset="0"/>
              </a:rPr>
              <a:t>%Growth YOY</a:t>
            </a:r>
          </a:p>
        </p:txBody>
      </p:sp>
      <p:grpSp>
        <p:nvGrpSpPr>
          <p:cNvPr id="51" name="Group 88">
            <a:extLst>
              <a:ext uri="{FF2B5EF4-FFF2-40B4-BE49-F238E27FC236}">
                <a16:creationId xmlns:a16="http://schemas.microsoft.com/office/drawing/2014/main" id="{2B2066AB-7CDE-1747-912A-ABA54999CA2E}"/>
              </a:ext>
            </a:extLst>
          </p:cNvPr>
          <p:cNvGrpSpPr>
            <a:grpSpLocks/>
          </p:cNvGrpSpPr>
          <p:nvPr/>
        </p:nvGrpSpPr>
        <p:grpSpPr bwMode="auto">
          <a:xfrm>
            <a:off x="2241211" y="6073011"/>
            <a:ext cx="914400" cy="574675"/>
            <a:chOff x="1457325" y="5846763"/>
            <a:chExt cx="914400" cy="574675"/>
          </a:xfrm>
          <a:solidFill>
            <a:schemeClr val="accent6">
              <a:lumMod val="40000"/>
              <a:lumOff val="60000"/>
            </a:schemeClr>
          </a:solidFill>
        </p:grpSpPr>
        <p:sp>
          <p:nvSpPr>
            <p:cNvPr id="52" name="Rectangle 24">
              <a:extLst>
                <a:ext uri="{FF2B5EF4-FFF2-40B4-BE49-F238E27FC236}">
                  <a16:creationId xmlns:a16="http://schemas.microsoft.com/office/drawing/2014/main" id="{4A4BE823-E5DD-C043-90BB-59A732D1796E}"/>
                </a:ext>
              </a:extLst>
            </p:cNvPr>
            <p:cNvSpPr>
              <a:spLocks noChangeArrowheads="1"/>
            </p:cNvSpPr>
            <p:nvPr/>
          </p:nvSpPr>
          <p:spPr bwMode="auto">
            <a:xfrm>
              <a:off x="1457325" y="5846763"/>
              <a:ext cx="914400" cy="192087"/>
            </a:xfrm>
            <a:prstGeom prst="rect">
              <a:avLst/>
            </a:prstGeom>
            <a:grp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p>
              <a:pPr algn="ctr" eaLnBrk="1" fontAlgn="auto" hangingPunct="1">
                <a:spcBef>
                  <a:spcPts val="0"/>
                </a:spcBef>
                <a:spcAft>
                  <a:spcPts val="0"/>
                </a:spcAft>
                <a:defRPr/>
              </a:pPr>
              <a:r>
                <a:rPr lang="en-US" sz="1200" b="1" kern="0">
                  <a:solidFill>
                    <a:srgbClr val="000000"/>
                  </a:solidFill>
                  <a:latin typeface="Arial" pitchFamily="34" charset="0"/>
                  <a:ea typeface="MS PGothic" pitchFamily="34" charset="-128"/>
                  <a:cs typeface="Arial" charset="0"/>
                </a:rPr>
                <a:t>$10.6M</a:t>
              </a:r>
              <a:endParaRPr lang="en-US" sz="1200" b="1" kern="0" dirty="0">
                <a:solidFill>
                  <a:srgbClr val="000000"/>
                </a:solidFill>
                <a:latin typeface="Arial" pitchFamily="34" charset="0"/>
                <a:ea typeface="MS PGothic" pitchFamily="34" charset="-128"/>
                <a:cs typeface="Arial" charset="0"/>
              </a:endParaRPr>
            </a:p>
          </p:txBody>
        </p:sp>
        <p:sp>
          <p:nvSpPr>
            <p:cNvPr id="53" name="Rectangle 25">
              <a:extLst>
                <a:ext uri="{FF2B5EF4-FFF2-40B4-BE49-F238E27FC236}">
                  <a16:creationId xmlns:a16="http://schemas.microsoft.com/office/drawing/2014/main" id="{112A7749-2200-464A-83CD-0788E7C829F3}"/>
                </a:ext>
              </a:extLst>
            </p:cNvPr>
            <p:cNvSpPr>
              <a:spLocks noChangeArrowheads="1"/>
            </p:cNvSpPr>
            <p:nvPr/>
          </p:nvSpPr>
          <p:spPr bwMode="auto">
            <a:xfrm>
              <a:off x="1457325" y="6038850"/>
              <a:ext cx="914400" cy="192088"/>
            </a:xfrm>
            <a:prstGeom prst="rect">
              <a:avLst/>
            </a:prstGeom>
            <a:grp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p>
              <a:pPr algn="ctr" eaLnBrk="1" fontAlgn="auto" hangingPunct="1">
                <a:spcBef>
                  <a:spcPts val="0"/>
                </a:spcBef>
                <a:spcAft>
                  <a:spcPts val="0"/>
                </a:spcAft>
                <a:defRPr/>
              </a:pPr>
              <a:r>
                <a:rPr lang="en-US" sz="1200" b="1" kern="0" dirty="0">
                  <a:solidFill>
                    <a:srgbClr val="000000"/>
                  </a:solidFill>
                  <a:latin typeface="Arial" pitchFamily="34" charset="0"/>
                  <a:ea typeface="MS PGothic" pitchFamily="34" charset="-128"/>
                  <a:cs typeface="Arial" charset="0"/>
                </a:rPr>
                <a:t>$M</a:t>
              </a:r>
            </a:p>
          </p:txBody>
        </p:sp>
        <p:sp>
          <p:nvSpPr>
            <p:cNvPr id="54" name="Rectangle 37">
              <a:extLst>
                <a:ext uri="{FF2B5EF4-FFF2-40B4-BE49-F238E27FC236}">
                  <a16:creationId xmlns:a16="http://schemas.microsoft.com/office/drawing/2014/main" id="{44F8362D-51B2-6D4A-B16A-0AE3F230631C}"/>
                </a:ext>
              </a:extLst>
            </p:cNvPr>
            <p:cNvSpPr>
              <a:spLocks noChangeArrowheads="1"/>
            </p:cNvSpPr>
            <p:nvPr/>
          </p:nvSpPr>
          <p:spPr bwMode="auto">
            <a:xfrm>
              <a:off x="1457325" y="6229350"/>
              <a:ext cx="914400" cy="192088"/>
            </a:xfrm>
            <a:prstGeom prst="rect">
              <a:avLst/>
            </a:prstGeom>
            <a:grp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p>
              <a:pPr algn="ctr" eaLnBrk="1" fontAlgn="auto" hangingPunct="1">
                <a:spcBef>
                  <a:spcPts val="0"/>
                </a:spcBef>
                <a:spcAft>
                  <a:spcPts val="0"/>
                </a:spcAft>
                <a:defRPr/>
              </a:pPr>
              <a:r>
                <a:rPr lang="en-US" sz="1200" b="1" kern="0" dirty="0">
                  <a:solidFill>
                    <a:srgbClr val="000000"/>
                  </a:solidFill>
                  <a:latin typeface="Arial" pitchFamily="34" charset="0"/>
                  <a:ea typeface="MS PGothic" pitchFamily="34" charset="-128"/>
                  <a:cs typeface="Arial" charset="0"/>
                </a:rPr>
                <a:t>%</a:t>
              </a:r>
            </a:p>
          </p:txBody>
        </p:sp>
      </p:grpSp>
      <p:sp>
        <p:nvSpPr>
          <p:cNvPr id="55" name="TextBox 54">
            <a:extLst>
              <a:ext uri="{FF2B5EF4-FFF2-40B4-BE49-F238E27FC236}">
                <a16:creationId xmlns:a16="http://schemas.microsoft.com/office/drawing/2014/main" id="{D12F4E2D-F12D-434B-AD09-EA492A1C6D8D}"/>
              </a:ext>
            </a:extLst>
          </p:cNvPr>
          <p:cNvSpPr txBox="1"/>
          <p:nvPr/>
        </p:nvSpPr>
        <p:spPr>
          <a:xfrm>
            <a:off x="4517686" y="1445448"/>
            <a:ext cx="2530386" cy="584775"/>
          </a:xfrm>
          <a:prstGeom prst="rect">
            <a:avLst/>
          </a:prstGeom>
          <a:solidFill>
            <a:schemeClr val="tx1"/>
          </a:solidFill>
        </p:spPr>
        <p:txBody>
          <a:bodyPr wrap="square" rtlCol="0">
            <a:spAutoFit/>
          </a:bodyPr>
          <a:lstStyle/>
          <a:p>
            <a:r>
              <a:rPr lang="en-US" sz="1600" b="1" dirty="0">
                <a:solidFill>
                  <a:srgbClr val="66FF66"/>
                </a:solidFill>
              </a:rPr>
              <a:t>Organic Growth: $104.4M</a:t>
            </a:r>
          </a:p>
          <a:p>
            <a:r>
              <a:rPr lang="en-US" sz="1600" b="1" dirty="0">
                <a:solidFill>
                  <a:schemeClr val="accent4">
                    <a:lumMod val="60000"/>
                    <a:lumOff val="40000"/>
                  </a:schemeClr>
                </a:solidFill>
              </a:rPr>
              <a:t>Inorganic Growth: $70.6M</a:t>
            </a:r>
          </a:p>
        </p:txBody>
      </p:sp>
      <p:sp>
        <p:nvSpPr>
          <p:cNvPr id="56" name="Text Box 18">
            <a:extLst>
              <a:ext uri="{FF2B5EF4-FFF2-40B4-BE49-F238E27FC236}">
                <a16:creationId xmlns:a16="http://schemas.microsoft.com/office/drawing/2014/main" id="{4DAE8905-EC52-B341-9F4A-274164B9B377}"/>
              </a:ext>
            </a:extLst>
          </p:cNvPr>
          <p:cNvSpPr txBox="1">
            <a:spLocks noChangeArrowheads="1"/>
          </p:cNvSpPr>
          <p:nvPr/>
        </p:nvSpPr>
        <p:spPr bwMode="auto">
          <a:xfrm>
            <a:off x="6234409" y="3871783"/>
            <a:ext cx="3480093" cy="600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7144" tIns="45714" rIns="91429" bIns="45714">
            <a:spAutoFit/>
          </a:bodyPr>
          <a:lstStyle>
            <a:lvl1pPr marL="76200" indent="-76200">
              <a:defRPr>
                <a:solidFill>
                  <a:schemeClr val="tx1"/>
                </a:solidFill>
                <a:latin typeface="Arial" pitchFamily="34" charset="0"/>
              </a:defRPr>
            </a:lvl1pPr>
            <a:lvl2pPr>
              <a:defRPr>
                <a:solidFill>
                  <a:schemeClr val="tx1"/>
                </a:solidFill>
                <a:latin typeface="Arial" pitchFamily="34" charset="0"/>
              </a:defRPr>
            </a:lvl2pPr>
            <a:lvl3pPr>
              <a:defRPr>
                <a:solidFill>
                  <a:schemeClr val="tx1"/>
                </a:solidFill>
                <a:latin typeface="Arial" pitchFamily="34" charset="0"/>
              </a:defRPr>
            </a:lvl3pPr>
            <a:lvl4pPr>
              <a:defRPr>
                <a:solidFill>
                  <a:schemeClr val="tx1"/>
                </a:solidFill>
                <a:latin typeface="Arial" pitchFamily="34" charset="0"/>
              </a:defRPr>
            </a:lvl4pPr>
            <a:lvl5pPr>
              <a:defRPr>
                <a:solidFill>
                  <a:schemeClr val="tx1"/>
                </a:solidFill>
                <a:latin typeface="Arial" pitchFamily="34" charset="0"/>
              </a:defRPr>
            </a:lvl5pPr>
            <a:lvl6pPr fontAlgn="base">
              <a:spcBef>
                <a:spcPct val="0"/>
              </a:spcBef>
              <a:spcAft>
                <a:spcPct val="0"/>
              </a:spcAft>
              <a:defRPr>
                <a:solidFill>
                  <a:schemeClr val="tx1"/>
                </a:solidFill>
                <a:latin typeface="Arial" pitchFamily="34" charset="0"/>
              </a:defRPr>
            </a:lvl6pPr>
            <a:lvl7pPr fontAlgn="base">
              <a:spcBef>
                <a:spcPct val="0"/>
              </a:spcBef>
              <a:spcAft>
                <a:spcPct val="0"/>
              </a:spcAft>
              <a:defRPr>
                <a:solidFill>
                  <a:schemeClr val="tx1"/>
                </a:solidFill>
                <a:latin typeface="Arial" pitchFamily="34" charset="0"/>
              </a:defRPr>
            </a:lvl7pPr>
            <a:lvl8pPr fontAlgn="base">
              <a:spcBef>
                <a:spcPct val="0"/>
              </a:spcBef>
              <a:spcAft>
                <a:spcPct val="0"/>
              </a:spcAft>
              <a:defRPr>
                <a:solidFill>
                  <a:schemeClr val="tx1"/>
                </a:solidFill>
                <a:latin typeface="Arial" pitchFamily="34" charset="0"/>
              </a:defRPr>
            </a:lvl8pPr>
            <a:lvl9pPr fontAlgn="base">
              <a:spcBef>
                <a:spcPct val="0"/>
              </a:spcBef>
              <a:spcAft>
                <a:spcPct val="0"/>
              </a:spcAft>
              <a:defRPr>
                <a:solidFill>
                  <a:schemeClr val="tx1"/>
                </a:solidFill>
                <a:latin typeface="Arial" pitchFamily="34" charset="0"/>
              </a:defRPr>
            </a:lvl9pPr>
          </a:lstStyle>
          <a:p>
            <a:pPr eaLnBrk="1" fontAlgn="auto" hangingPunct="1">
              <a:spcBef>
                <a:spcPts val="0"/>
              </a:spcBef>
              <a:spcAft>
                <a:spcPts val="0"/>
              </a:spcAft>
              <a:buFontTx/>
              <a:buChar char="•"/>
              <a:defRPr/>
            </a:pPr>
            <a:r>
              <a:rPr lang="en-US" sz="1100" b="1" kern="0" dirty="0">
                <a:solidFill>
                  <a:srgbClr val="000000"/>
                </a:solidFill>
                <a:ea typeface="MS PGothic" pitchFamily="34" charset="-128"/>
                <a:cs typeface="Arial" charset="0"/>
              </a:rPr>
              <a:t>Refine targeting for energy focused consumers</a:t>
            </a:r>
          </a:p>
          <a:p>
            <a:pPr eaLnBrk="1" fontAlgn="auto" hangingPunct="1">
              <a:spcBef>
                <a:spcPts val="0"/>
              </a:spcBef>
              <a:spcAft>
                <a:spcPts val="0"/>
              </a:spcAft>
              <a:buFontTx/>
              <a:buChar char="•"/>
              <a:defRPr/>
            </a:pPr>
            <a:r>
              <a:rPr lang="en-US" sz="1100" b="1" kern="0" dirty="0">
                <a:solidFill>
                  <a:srgbClr val="000000"/>
                </a:solidFill>
                <a:ea typeface="MS PGothic" pitchFamily="34" charset="-128"/>
                <a:cs typeface="Arial" charset="0"/>
              </a:rPr>
              <a:t>Send out tax savings form</a:t>
            </a:r>
          </a:p>
          <a:p>
            <a:pPr eaLnBrk="1" fontAlgn="auto" hangingPunct="1">
              <a:spcBef>
                <a:spcPts val="0"/>
              </a:spcBef>
              <a:spcAft>
                <a:spcPts val="0"/>
              </a:spcAft>
              <a:buFontTx/>
              <a:buChar char="•"/>
              <a:defRPr/>
            </a:pPr>
            <a:r>
              <a:rPr lang="en-US" sz="1100" b="1" kern="0" dirty="0">
                <a:solidFill>
                  <a:srgbClr val="000000"/>
                </a:solidFill>
                <a:ea typeface="MS PGothic" pitchFamily="34" charset="-128"/>
                <a:cs typeface="Arial" charset="0"/>
              </a:rPr>
              <a:t>Joint commercials in areas with new housing</a:t>
            </a:r>
          </a:p>
        </p:txBody>
      </p:sp>
      <p:sp>
        <p:nvSpPr>
          <p:cNvPr id="57" name="Text Box 19">
            <a:extLst>
              <a:ext uri="{FF2B5EF4-FFF2-40B4-BE49-F238E27FC236}">
                <a16:creationId xmlns:a16="http://schemas.microsoft.com/office/drawing/2014/main" id="{931FE98E-30C2-8F41-9DF6-65280875EA0F}"/>
              </a:ext>
            </a:extLst>
          </p:cNvPr>
          <p:cNvSpPr txBox="1">
            <a:spLocks noChangeArrowheads="1"/>
          </p:cNvSpPr>
          <p:nvPr/>
        </p:nvSpPr>
        <p:spPr bwMode="auto">
          <a:xfrm>
            <a:off x="7361603" y="3053365"/>
            <a:ext cx="4103660" cy="43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7144" tIns="45714" rIns="91429" bIns="45714">
            <a:spAutoFit/>
          </a:bodyPr>
          <a:lstStyle>
            <a:lvl1pPr marL="76200" indent="-76200">
              <a:defRPr>
                <a:solidFill>
                  <a:schemeClr val="tx1"/>
                </a:solidFill>
                <a:latin typeface="Arial" pitchFamily="34" charset="0"/>
              </a:defRPr>
            </a:lvl1pPr>
            <a:lvl2pPr>
              <a:defRPr>
                <a:solidFill>
                  <a:schemeClr val="tx1"/>
                </a:solidFill>
                <a:latin typeface="Arial" pitchFamily="34" charset="0"/>
              </a:defRPr>
            </a:lvl2pPr>
            <a:lvl3pPr>
              <a:defRPr>
                <a:solidFill>
                  <a:schemeClr val="tx1"/>
                </a:solidFill>
                <a:latin typeface="Arial" pitchFamily="34" charset="0"/>
              </a:defRPr>
            </a:lvl3pPr>
            <a:lvl4pPr>
              <a:defRPr>
                <a:solidFill>
                  <a:schemeClr val="tx1"/>
                </a:solidFill>
                <a:latin typeface="Arial" pitchFamily="34" charset="0"/>
              </a:defRPr>
            </a:lvl4pPr>
            <a:lvl5pPr>
              <a:defRPr>
                <a:solidFill>
                  <a:schemeClr val="tx1"/>
                </a:solidFill>
                <a:latin typeface="Arial" pitchFamily="34" charset="0"/>
              </a:defRPr>
            </a:lvl5pPr>
            <a:lvl6pPr fontAlgn="base">
              <a:spcBef>
                <a:spcPct val="0"/>
              </a:spcBef>
              <a:spcAft>
                <a:spcPct val="0"/>
              </a:spcAft>
              <a:defRPr>
                <a:solidFill>
                  <a:schemeClr val="tx1"/>
                </a:solidFill>
                <a:latin typeface="Arial" pitchFamily="34" charset="0"/>
              </a:defRPr>
            </a:lvl6pPr>
            <a:lvl7pPr fontAlgn="base">
              <a:spcBef>
                <a:spcPct val="0"/>
              </a:spcBef>
              <a:spcAft>
                <a:spcPct val="0"/>
              </a:spcAft>
              <a:defRPr>
                <a:solidFill>
                  <a:schemeClr val="tx1"/>
                </a:solidFill>
                <a:latin typeface="Arial" pitchFamily="34" charset="0"/>
              </a:defRPr>
            </a:lvl7pPr>
            <a:lvl8pPr fontAlgn="base">
              <a:spcBef>
                <a:spcPct val="0"/>
              </a:spcBef>
              <a:spcAft>
                <a:spcPct val="0"/>
              </a:spcAft>
              <a:defRPr>
                <a:solidFill>
                  <a:schemeClr val="tx1"/>
                </a:solidFill>
                <a:latin typeface="Arial" pitchFamily="34" charset="0"/>
              </a:defRPr>
            </a:lvl8pPr>
            <a:lvl9pPr fontAlgn="base">
              <a:spcBef>
                <a:spcPct val="0"/>
              </a:spcBef>
              <a:spcAft>
                <a:spcPct val="0"/>
              </a:spcAft>
              <a:defRPr>
                <a:solidFill>
                  <a:schemeClr val="tx1"/>
                </a:solidFill>
                <a:latin typeface="Arial" pitchFamily="34" charset="0"/>
              </a:defRPr>
            </a:lvl9pPr>
          </a:lstStyle>
          <a:p>
            <a:pPr>
              <a:buFontTx/>
              <a:buChar char="•"/>
              <a:defRPr/>
            </a:pPr>
            <a:r>
              <a:rPr lang="en-US" sz="1100" b="1" kern="0" dirty="0">
                <a:solidFill>
                  <a:srgbClr val="000000"/>
                </a:solidFill>
                <a:ea typeface="MS PGothic" pitchFamily="34" charset="-128"/>
                <a:cs typeface="Arial" charset="0"/>
              </a:rPr>
              <a:t>Regulatory inspection standard</a:t>
            </a:r>
          </a:p>
          <a:p>
            <a:pPr>
              <a:buFontTx/>
              <a:buChar char="•"/>
              <a:defRPr/>
            </a:pPr>
            <a:r>
              <a:rPr lang="en-US" sz="1100" b="1" kern="0" dirty="0">
                <a:solidFill>
                  <a:srgbClr val="000000"/>
                </a:solidFill>
                <a:ea typeface="MS PGothic" pitchFamily="34" charset="-128"/>
                <a:cs typeface="Arial" charset="0"/>
              </a:rPr>
              <a:t>Software integration from suppliers and customers done</a:t>
            </a:r>
          </a:p>
        </p:txBody>
      </p:sp>
    </p:spTree>
    <p:extLst>
      <p:ext uri="{BB962C8B-B14F-4D97-AF65-F5344CB8AC3E}">
        <p14:creationId xmlns:p14="http://schemas.microsoft.com/office/powerpoint/2010/main" val="2472636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7AB65-FF3E-8E4E-B310-905EC6305A0E}"/>
              </a:ext>
            </a:extLst>
          </p:cNvPr>
          <p:cNvSpPr>
            <a:spLocks noGrp="1"/>
          </p:cNvSpPr>
          <p:nvPr>
            <p:ph type="title"/>
          </p:nvPr>
        </p:nvSpPr>
        <p:spPr/>
        <p:txBody>
          <a:bodyPr/>
          <a:lstStyle/>
          <a:p>
            <a:r>
              <a:rPr lang="en-US" dirty="0"/>
              <a:t>5 Year Review</a:t>
            </a:r>
          </a:p>
        </p:txBody>
      </p:sp>
      <p:sp>
        <p:nvSpPr>
          <p:cNvPr id="7" name="TextBox 6">
            <a:extLst>
              <a:ext uri="{FF2B5EF4-FFF2-40B4-BE49-F238E27FC236}">
                <a16:creationId xmlns:a16="http://schemas.microsoft.com/office/drawing/2014/main" id="{F4F81122-2064-5C45-83F6-E0181A72AC97}"/>
              </a:ext>
            </a:extLst>
          </p:cNvPr>
          <p:cNvSpPr txBox="1"/>
          <p:nvPr/>
        </p:nvSpPr>
        <p:spPr>
          <a:xfrm>
            <a:off x="10648848" y="135352"/>
            <a:ext cx="1462260" cy="369332"/>
          </a:xfrm>
          <a:prstGeom prst="rect">
            <a:avLst/>
          </a:prstGeom>
          <a:noFill/>
        </p:spPr>
        <p:txBody>
          <a:bodyPr wrap="none" rtlCol="0">
            <a:spAutoFit/>
          </a:bodyPr>
          <a:lstStyle/>
          <a:p>
            <a:r>
              <a:rPr lang="en-US" dirty="0"/>
              <a:t>FY 2022-2026</a:t>
            </a:r>
          </a:p>
        </p:txBody>
      </p:sp>
      <p:graphicFrame>
        <p:nvGraphicFramePr>
          <p:cNvPr id="5" name="Table 4">
            <a:extLst>
              <a:ext uri="{FF2B5EF4-FFF2-40B4-BE49-F238E27FC236}">
                <a16:creationId xmlns:a16="http://schemas.microsoft.com/office/drawing/2014/main" id="{B9948EC2-6388-F548-90A4-2FCC32627B49}"/>
              </a:ext>
            </a:extLst>
          </p:cNvPr>
          <p:cNvGraphicFramePr>
            <a:graphicFrameLocks noGrp="1"/>
          </p:cNvGraphicFramePr>
          <p:nvPr>
            <p:extLst>
              <p:ext uri="{D42A27DB-BD31-4B8C-83A1-F6EECF244321}">
                <p14:modId xmlns:p14="http://schemas.microsoft.com/office/powerpoint/2010/main" val="3251546597"/>
              </p:ext>
            </p:extLst>
          </p:nvPr>
        </p:nvGraphicFramePr>
        <p:xfrm>
          <a:off x="338634" y="1553691"/>
          <a:ext cx="6986838" cy="2899698"/>
        </p:xfrm>
        <a:graphic>
          <a:graphicData uri="http://schemas.openxmlformats.org/drawingml/2006/table">
            <a:tbl>
              <a:tblPr firstRow="1" bandRow="1">
                <a:tableStyleId>{AF606853-7671-496A-8E4F-DF71F8EC918B}</a:tableStyleId>
              </a:tblPr>
              <a:tblGrid>
                <a:gridCol w="819102">
                  <a:extLst>
                    <a:ext uri="{9D8B030D-6E8A-4147-A177-3AD203B41FA5}">
                      <a16:colId xmlns:a16="http://schemas.microsoft.com/office/drawing/2014/main" val="20000"/>
                    </a:ext>
                  </a:extLst>
                </a:gridCol>
                <a:gridCol w="1048363">
                  <a:extLst>
                    <a:ext uri="{9D8B030D-6E8A-4147-A177-3AD203B41FA5}">
                      <a16:colId xmlns:a16="http://schemas.microsoft.com/office/drawing/2014/main" val="20001"/>
                    </a:ext>
                  </a:extLst>
                </a:gridCol>
                <a:gridCol w="1553413">
                  <a:extLst>
                    <a:ext uri="{9D8B030D-6E8A-4147-A177-3AD203B41FA5}">
                      <a16:colId xmlns:a16="http://schemas.microsoft.com/office/drawing/2014/main" val="20002"/>
                    </a:ext>
                  </a:extLst>
                </a:gridCol>
                <a:gridCol w="1782980">
                  <a:extLst>
                    <a:ext uri="{9D8B030D-6E8A-4147-A177-3AD203B41FA5}">
                      <a16:colId xmlns:a16="http://schemas.microsoft.com/office/drawing/2014/main" val="20003"/>
                    </a:ext>
                  </a:extLst>
                </a:gridCol>
                <a:gridCol w="1782980">
                  <a:extLst>
                    <a:ext uri="{9D8B030D-6E8A-4147-A177-3AD203B41FA5}">
                      <a16:colId xmlns:a16="http://schemas.microsoft.com/office/drawing/2014/main" val="3471341969"/>
                    </a:ext>
                  </a:extLst>
                </a:gridCol>
              </a:tblGrid>
              <a:tr h="3262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Current Year</a:t>
                      </a:r>
                      <a:endParaRPr lang="en-US" sz="1400" b="1" dirty="0">
                        <a:solidFill>
                          <a:schemeClr val="tx1"/>
                        </a:solidFill>
                        <a:latin typeface="Arial" pitchFamily="34" charset="0"/>
                        <a:cs typeface="Arial" pitchFamily="34" charset="0"/>
                      </a:endParaRPr>
                    </a:p>
                  </a:txBody>
                  <a:tcPr/>
                </a:tc>
                <a:tc>
                  <a:txBody>
                    <a:bodyPr/>
                    <a:lstStyle/>
                    <a:p>
                      <a:pPr algn="ctr"/>
                      <a:r>
                        <a:rPr lang="en-US" sz="1400" dirty="0"/>
                        <a:t>Target Year</a:t>
                      </a:r>
                      <a:endParaRPr lang="en-US" sz="1400" b="1" dirty="0">
                        <a:solidFill>
                          <a:schemeClr val="tx1"/>
                        </a:solidFill>
                        <a:latin typeface="Arial" pitchFamily="34" charset="0"/>
                        <a:cs typeface="Arial" pitchFamily="34" charset="0"/>
                      </a:endParaRPr>
                    </a:p>
                  </a:txBody>
                  <a:tcPr/>
                </a:tc>
                <a:tc>
                  <a:txBody>
                    <a:bodyPr/>
                    <a:lstStyle/>
                    <a:p>
                      <a:pPr algn="ctr"/>
                      <a:r>
                        <a:rPr lang="en-US" sz="1400" dirty="0"/>
                        <a:t>Target Amount ($USD)</a:t>
                      </a:r>
                      <a:endParaRPr lang="en-US" sz="1400" b="1" dirty="0">
                        <a:solidFill>
                          <a:schemeClr val="tx1"/>
                        </a:solidFill>
                        <a:latin typeface="Arial" pitchFamily="34" charset="0"/>
                        <a:cs typeface="Arial" pitchFamily="34" charset="0"/>
                      </a:endParaRPr>
                    </a:p>
                  </a:txBody>
                  <a:tcPr/>
                </a:tc>
                <a:tc>
                  <a:txBody>
                    <a:bodyPr/>
                    <a:lstStyle/>
                    <a:p>
                      <a:pPr algn="ctr"/>
                      <a:r>
                        <a:rPr lang="en-US" sz="1400" dirty="0"/>
                        <a:t>Actual Amount ($USD) At End Of Target Year</a:t>
                      </a:r>
                      <a:endParaRPr lang="en-US" sz="1400" b="1" dirty="0">
                        <a:solidFill>
                          <a:schemeClr val="tx1"/>
                        </a:solidFill>
                        <a:latin typeface="Arial" pitchFamily="34" charset="0"/>
                        <a:cs typeface="Arial" pitchFamily="34" charset="0"/>
                      </a:endParaRPr>
                    </a:p>
                  </a:txBody>
                  <a:tcPr/>
                </a:tc>
                <a:tc>
                  <a:txBody>
                    <a:bodyPr/>
                    <a:lstStyle/>
                    <a:p>
                      <a:pPr algn="ctr"/>
                      <a:r>
                        <a:rPr lang="en-US" sz="1400" dirty="0"/>
                        <a:t>% Difference</a:t>
                      </a:r>
                      <a:endParaRPr lang="en-US" sz="1400" b="1" dirty="0">
                        <a:solidFill>
                          <a:schemeClr val="tx1"/>
                        </a:solidFill>
                        <a:latin typeface="Arial" pitchFamily="34" charset="0"/>
                        <a:cs typeface="Arial" pitchFamily="34" charset="0"/>
                      </a:endParaRPr>
                    </a:p>
                  </a:txBody>
                  <a:tcPr/>
                </a:tc>
                <a:extLst>
                  <a:ext uri="{0D108BD9-81ED-4DB2-BD59-A6C34878D82A}">
                    <a16:rowId xmlns:a16="http://schemas.microsoft.com/office/drawing/2014/main" val="10000"/>
                  </a:ext>
                </a:extLst>
              </a:tr>
              <a:tr h="426406">
                <a:tc>
                  <a:txBody>
                    <a:bodyPr/>
                    <a:lstStyle/>
                    <a:p>
                      <a:r>
                        <a:rPr lang="en-US" sz="1400" b="1" dirty="0">
                          <a:latin typeface="+mn-lt"/>
                        </a:rPr>
                        <a:t>2022</a:t>
                      </a:r>
                      <a:endParaRPr lang="en-US" sz="1400" b="1" dirty="0">
                        <a:latin typeface="+mn-lt"/>
                        <a:cs typeface="Arial" pitchFamily="34" charset="0"/>
                      </a:endParaRPr>
                    </a:p>
                  </a:txBody>
                  <a:tcPr/>
                </a:tc>
                <a:tc>
                  <a:txBody>
                    <a:bodyPr/>
                    <a:lstStyle/>
                    <a:p>
                      <a:pPr algn="ctr"/>
                      <a:r>
                        <a:rPr lang="en-US" sz="1200" dirty="0">
                          <a:latin typeface="+mn-lt"/>
                          <a:cs typeface="Arial" pitchFamily="34" charset="0"/>
                        </a:rPr>
                        <a:t>2026</a:t>
                      </a:r>
                    </a:p>
                  </a:txBody>
                  <a:tcPr/>
                </a:tc>
                <a:tc>
                  <a:txBody>
                    <a:bodyPr/>
                    <a:lstStyle/>
                    <a:p>
                      <a:pPr algn="ctr"/>
                      <a:r>
                        <a:rPr lang="en-US" sz="1200" dirty="0">
                          <a:latin typeface="+mn-lt"/>
                          <a:cs typeface="Arial" pitchFamily="34" charset="0"/>
                        </a:rPr>
                        <a:t>$175M</a:t>
                      </a:r>
                    </a:p>
                  </a:txBody>
                  <a:tcPr/>
                </a:tc>
                <a:tc>
                  <a:txBody>
                    <a:bodyPr/>
                    <a:lstStyle/>
                    <a:p>
                      <a:pPr algn="ctr"/>
                      <a:r>
                        <a:rPr lang="en-US" sz="1200" dirty="0">
                          <a:latin typeface="+mn-lt"/>
                          <a:cs typeface="Arial" pitchFamily="34" charset="0"/>
                        </a:rPr>
                        <a:t>$</a:t>
                      </a:r>
                    </a:p>
                  </a:txBody>
                  <a:tcPr/>
                </a:tc>
                <a:tc>
                  <a:txBody>
                    <a:bodyPr/>
                    <a:lstStyle/>
                    <a:p>
                      <a:pPr algn="ctr"/>
                      <a:endParaRPr lang="en-US" sz="1200" dirty="0">
                        <a:latin typeface="+mn-lt"/>
                        <a:cs typeface="Arial" pitchFamily="34" charset="0"/>
                      </a:endParaRPr>
                    </a:p>
                  </a:txBody>
                  <a:tcPr/>
                </a:tc>
                <a:extLst>
                  <a:ext uri="{0D108BD9-81ED-4DB2-BD59-A6C34878D82A}">
                    <a16:rowId xmlns:a16="http://schemas.microsoft.com/office/drawing/2014/main" val="10001"/>
                  </a:ext>
                </a:extLst>
              </a:tr>
              <a:tr h="370390">
                <a:tc>
                  <a:txBody>
                    <a:bodyPr/>
                    <a:lstStyle/>
                    <a:p>
                      <a:r>
                        <a:rPr lang="en-US" sz="1400" b="1" dirty="0">
                          <a:latin typeface="+mn-lt"/>
                          <a:cs typeface="Arial" pitchFamily="34" charset="0"/>
                        </a:rPr>
                        <a:t>2023</a:t>
                      </a:r>
                    </a:p>
                  </a:txBody>
                  <a:tcPr/>
                </a:tc>
                <a:tc>
                  <a:txBody>
                    <a:bodyPr/>
                    <a:lstStyle/>
                    <a:p>
                      <a:pPr algn="ctr"/>
                      <a:r>
                        <a:rPr lang="en-US" sz="1200" b="0" dirty="0">
                          <a:latin typeface="+mn-lt"/>
                          <a:cs typeface="Arial" pitchFamily="34" charset="0"/>
                        </a:rPr>
                        <a:t>2027</a:t>
                      </a:r>
                    </a:p>
                  </a:txBody>
                  <a:tcPr/>
                </a:tc>
                <a:tc>
                  <a:txBody>
                    <a:bodyPr/>
                    <a:lstStyle/>
                    <a:p>
                      <a:pPr algn="ctr"/>
                      <a:r>
                        <a:rPr lang="en-US" sz="1200" b="0" dirty="0">
                          <a:latin typeface="+mn-lt"/>
                          <a:cs typeface="Arial" pitchFamily="34" charset="0"/>
                        </a:rPr>
                        <a:t>$</a:t>
                      </a:r>
                    </a:p>
                  </a:txBody>
                  <a:tcPr/>
                </a:tc>
                <a:tc>
                  <a:txBody>
                    <a:bodyPr/>
                    <a:lstStyle/>
                    <a:p>
                      <a:pPr algn="ctr"/>
                      <a:r>
                        <a:rPr lang="en-US" sz="1200" dirty="0">
                          <a:latin typeface="+mn-lt"/>
                        </a:rPr>
                        <a:t>$</a:t>
                      </a:r>
                      <a:endParaRPr lang="en-US" sz="1200" b="0" dirty="0">
                        <a:latin typeface="+mn-lt"/>
                        <a:cs typeface="Arial" pitchFamily="34" charset="0"/>
                      </a:endParaRPr>
                    </a:p>
                  </a:txBody>
                  <a:tcPr/>
                </a:tc>
                <a:tc>
                  <a:txBody>
                    <a:bodyPr/>
                    <a:lstStyle/>
                    <a:p>
                      <a:pPr algn="ctr"/>
                      <a:endParaRPr lang="en-US" sz="1200" b="0" dirty="0">
                        <a:latin typeface="+mn-lt"/>
                        <a:cs typeface="Arial" pitchFamily="34" charset="0"/>
                      </a:endParaRPr>
                    </a:p>
                  </a:txBody>
                  <a:tcPr/>
                </a:tc>
                <a:extLst>
                  <a:ext uri="{0D108BD9-81ED-4DB2-BD59-A6C34878D82A}">
                    <a16:rowId xmlns:a16="http://schemas.microsoft.com/office/drawing/2014/main" val="10002"/>
                  </a:ext>
                </a:extLst>
              </a:tr>
              <a:tr h="393539">
                <a:tc>
                  <a:txBody>
                    <a:bodyPr/>
                    <a:lstStyle/>
                    <a:p>
                      <a:r>
                        <a:rPr lang="en-US" sz="1400" b="1" dirty="0">
                          <a:latin typeface="+mn-lt"/>
                          <a:cs typeface="Arial" pitchFamily="34" charset="0"/>
                        </a:rPr>
                        <a:t>2024</a:t>
                      </a:r>
                    </a:p>
                  </a:txBody>
                  <a:tcPr/>
                </a:tc>
                <a:tc>
                  <a:txBody>
                    <a:bodyPr/>
                    <a:lstStyle/>
                    <a:p>
                      <a:pPr algn="ctr"/>
                      <a:r>
                        <a:rPr lang="en-US" sz="1200" b="0" dirty="0">
                          <a:latin typeface="+mn-lt"/>
                          <a:cs typeface="Arial" pitchFamily="34" charset="0"/>
                        </a:rPr>
                        <a:t>2028</a:t>
                      </a:r>
                    </a:p>
                  </a:txBody>
                  <a:tcPr/>
                </a:tc>
                <a:tc>
                  <a:txBody>
                    <a:bodyPr/>
                    <a:lstStyle/>
                    <a:p>
                      <a:pPr algn="ctr"/>
                      <a:r>
                        <a:rPr lang="en-US" sz="1200" dirty="0">
                          <a:latin typeface="+mn-lt"/>
                        </a:rPr>
                        <a:t>$</a:t>
                      </a:r>
                      <a:endParaRPr lang="en-US" sz="1200" b="0" dirty="0">
                        <a:latin typeface="+mn-lt"/>
                        <a:cs typeface="Arial" pitchFamily="34" charset="0"/>
                      </a:endParaRPr>
                    </a:p>
                  </a:txBody>
                  <a:tcPr/>
                </a:tc>
                <a:tc>
                  <a:txBody>
                    <a:bodyPr/>
                    <a:lstStyle/>
                    <a:p>
                      <a:pPr algn="ctr"/>
                      <a:r>
                        <a:rPr lang="en-US" sz="1200" dirty="0">
                          <a:latin typeface="+mn-lt"/>
                        </a:rPr>
                        <a:t>$</a:t>
                      </a:r>
                      <a:endParaRPr lang="en-US" sz="1200" b="0" dirty="0">
                        <a:latin typeface="+mn-lt"/>
                        <a:cs typeface="Arial" pitchFamily="34" charset="0"/>
                      </a:endParaRPr>
                    </a:p>
                  </a:txBody>
                  <a:tcPr/>
                </a:tc>
                <a:tc>
                  <a:txBody>
                    <a:bodyPr/>
                    <a:lstStyle/>
                    <a:p>
                      <a:pPr algn="ctr"/>
                      <a:endParaRPr lang="en-US" sz="1200" b="0" dirty="0">
                        <a:latin typeface="+mn-lt"/>
                        <a:cs typeface="Arial" pitchFamily="34" charset="0"/>
                      </a:endParaRPr>
                    </a:p>
                  </a:txBody>
                  <a:tcPr/>
                </a:tc>
                <a:extLst>
                  <a:ext uri="{0D108BD9-81ED-4DB2-BD59-A6C34878D82A}">
                    <a16:rowId xmlns:a16="http://schemas.microsoft.com/office/drawing/2014/main" val="10003"/>
                  </a:ext>
                </a:extLst>
              </a:tr>
              <a:tr h="368243">
                <a:tc>
                  <a:txBody>
                    <a:bodyPr/>
                    <a:lstStyle/>
                    <a:p>
                      <a:r>
                        <a:rPr lang="en-US" sz="1400" b="1" dirty="0">
                          <a:latin typeface="+mn-lt"/>
                          <a:cs typeface="Arial" pitchFamily="34" charset="0"/>
                        </a:rPr>
                        <a:t>2025</a:t>
                      </a:r>
                    </a:p>
                  </a:txBody>
                  <a:tcPr/>
                </a:tc>
                <a:tc>
                  <a:txBody>
                    <a:bodyPr/>
                    <a:lstStyle/>
                    <a:p>
                      <a:pPr algn="ctr">
                        <a:lnSpc>
                          <a:spcPct val="90000"/>
                        </a:lnSpc>
                      </a:pPr>
                      <a:r>
                        <a:rPr lang="en-US" sz="1200" b="0" dirty="0">
                          <a:latin typeface="+mn-lt"/>
                          <a:cs typeface="Arial" pitchFamily="34" charset="0"/>
                        </a:rPr>
                        <a:t>2029</a:t>
                      </a:r>
                    </a:p>
                  </a:txBody>
                  <a:tcPr/>
                </a:tc>
                <a:tc>
                  <a:txBody>
                    <a:bodyPr/>
                    <a:lstStyle/>
                    <a:p>
                      <a:pPr algn="ctr">
                        <a:lnSpc>
                          <a:spcPct val="90000"/>
                        </a:lnSpc>
                      </a:pPr>
                      <a:r>
                        <a:rPr lang="en-US" sz="1200" b="0" dirty="0">
                          <a:latin typeface="+mn-lt"/>
                          <a:cs typeface="Arial" pitchFamily="34" charset="0"/>
                        </a:rPr>
                        <a:t>$</a:t>
                      </a:r>
                    </a:p>
                  </a:txBody>
                  <a:tcPr/>
                </a:tc>
                <a:tc>
                  <a:txBody>
                    <a:bodyPr/>
                    <a:lstStyle/>
                    <a:p>
                      <a:pPr algn="ctr">
                        <a:lnSpc>
                          <a:spcPct val="90000"/>
                        </a:lnSpc>
                      </a:pPr>
                      <a:r>
                        <a:rPr lang="en-US" sz="1200" b="0" dirty="0">
                          <a:latin typeface="+mn-lt"/>
                          <a:cs typeface="Arial" pitchFamily="34" charset="0"/>
                        </a:rPr>
                        <a:t>$</a:t>
                      </a:r>
                    </a:p>
                  </a:txBody>
                  <a:tcPr/>
                </a:tc>
                <a:tc>
                  <a:txBody>
                    <a:bodyPr/>
                    <a:lstStyle/>
                    <a:p>
                      <a:pPr algn="ctr">
                        <a:lnSpc>
                          <a:spcPct val="90000"/>
                        </a:lnSpc>
                      </a:pPr>
                      <a:endParaRPr lang="en-US" sz="1200" b="0" dirty="0">
                        <a:latin typeface="+mn-lt"/>
                        <a:cs typeface="Arial" pitchFamily="34" charset="0"/>
                      </a:endParaRPr>
                    </a:p>
                  </a:txBody>
                  <a:tcPr/>
                </a:tc>
                <a:extLst>
                  <a:ext uri="{0D108BD9-81ED-4DB2-BD59-A6C34878D82A}">
                    <a16:rowId xmlns:a16="http://schemas.microsoft.com/office/drawing/2014/main" val="1000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mn-lt"/>
                          <a:cs typeface="Arial" pitchFamily="34" charset="0"/>
                        </a:rPr>
                        <a:t>2026</a:t>
                      </a:r>
                    </a:p>
                  </a:txBody>
                  <a:tcPr/>
                </a:tc>
                <a:tc>
                  <a:txBody>
                    <a:bodyPr/>
                    <a:lstStyle/>
                    <a:p>
                      <a:pPr algn="ctr">
                        <a:lnSpc>
                          <a:spcPct val="90000"/>
                        </a:lnSpc>
                      </a:pPr>
                      <a:r>
                        <a:rPr lang="en-US" sz="1200" b="0" dirty="0">
                          <a:latin typeface="+mn-lt"/>
                          <a:cs typeface="Arial" pitchFamily="34" charset="0"/>
                        </a:rPr>
                        <a:t>2030</a:t>
                      </a:r>
                    </a:p>
                  </a:txBody>
                  <a:tcPr/>
                </a:tc>
                <a:tc>
                  <a:txBody>
                    <a:bodyPr/>
                    <a:lstStyle/>
                    <a:p>
                      <a:pPr algn="ctr">
                        <a:lnSpc>
                          <a:spcPct val="90000"/>
                        </a:lnSpc>
                      </a:pPr>
                      <a:r>
                        <a:rPr lang="en-US" sz="1200" b="0" dirty="0">
                          <a:latin typeface="+mn-lt"/>
                          <a:cs typeface="Arial" pitchFamily="34" charset="0"/>
                        </a:rPr>
                        <a:t>$</a:t>
                      </a:r>
                    </a:p>
                  </a:txBody>
                  <a:tcPr/>
                </a:tc>
                <a:tc>
                  <a:txBody>
                    <a:bodyPr/>
                    <a:lstStyle/>
                    <a:p>
                      <a:pPr algn="ctr">
                        <a:lnSpc>
                          <a:spcPct val="90000"/>
                        </a:lnSpc>
                      </a:pPr>
                      <a:r>
                        <a:rPr lang="en-US" sz="1200" b="0" dirty="0">
                          <a:latin typeface="+mn-lt"/>
                          <a:cs typeface="Arial" pitchFamily="34" charset="0"/>
                        </a:rPr>
                        <a:t>$</a:t>
                      </a:r>
                    </a:p>
                  </a:txBody>
                  <a:tcPr/>
                </a:tc>
                <a:tc>
                  <a:txBody>
                    <a:bodyPr/>
                    <a:lstStyle/>
                    <a:p>
                      <a:pPr algn="ctr">
                        <a:lnSpc>
                          <a:spcPct val="90000"/>
                        </a:lnSpc>
                      </a:pPr>
                      <a:endParaRPr lang="en-US" sz="1200" b="0" dirty="0">
                        <a:latin typeface="+mn-lt"/>
                        <a:cs typeface="Arial" pitchFamily="34" charset="0"/>
                      </a:endParaRPr>
                    </a:p>
                  </a:txBody>
                  <a:tcPr/>
                </a:tc>
                <a:extLst>
                  <a:ext uri="{0D108BD9-81ED-4DB2-BD59-A6C34878D82A}">
                    <a16:rowId xmlns:a16="http://schemas.microsoft.com/office/drawing/2014/main" val="6559146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mn-lt"/>
                          <a:cs typeface="Arial" pitchFamily="34" charset="0"/>
                        </a:rPr>
                        <a:t>2027</a:t>
                      </a:r>
                    </a:p>
                  </a:txBody>
                  <a:tcPr/>
                </a:tc>
                <a:tc>
                  <a:txBody>
                    <a:bodyPr/>
                    <a:lstStyle/>
                    <a:p>
                      <a:pPr algn="ctr">
                        <a:lnSpc>
                          <a:spcPct val="90000"/>
                        </a:lnSpc>
                      </a:pPr>
                      <a:r>
                        <a:rPr lang="en-US" sz="1200" b="0" dirty="0">
                          <a:latin typeface="+mn-lt"/>
                          <a:cs typeface="Arial" pitchFamily="34" charset="0"/>
                        </a:rPr>
                        <a:t>2031</a:t>
                      </a:r>
                    </a:p>
                  </a:txBody>
                  <a:tcPr/>
                </a:tc>
                <a:tc>
                  <a:txBody>
                    <a:bodyPr/>
                    <a:lstStyle/>
                    <a:p>
                      <a:pPr algn="ctr">
                        <a:lnSpc>
                          <a:spcPct val="90000"/>
                        </a:lnSpc>
                      </a:pPr>
                      <a:r>
                        <a:rPr lang="en-US" sz="1200" b="0" dirty="0">
                          <a:latin typeface="+mn-lt"/>
                          <a:cs typeface="Arial" pitchFamily="34" charset="0"/>
                        </a:rPr>
                        <a:t>$</a:t>
                      </a:r>
                    </a:p>
                  </a:txBody>
                  <a:tcPr/>
                </a:tc>
                <a:tc>
                  <a:txBody>
                    <a:bodyPr/>
                    <a:lstStyle/>
                    <a:p>
                      <a:pPr algn="ctr">
                        <a:lnSpc>
                          <a:spcPct val="90000"/>
                        </a:lnSpc>
                      </a:pPr>
                      <a:r>
                        <a:rPr lang="en-US" sz="1200" b="0" dirty="0">
                          <a:latin typeface="+mn-lt"/>
                          <a:cs typeface="Arial" pitchFamily="34" charset="0"/>
                        </a:rPr>
                        <a:t>$</a:t>
                      </a:r>
                    </a:p>
                  </a:txBody>
                  <a:tcPr/>
                </a:tc>
                <a:tc>
                  <a:txBody>
                    <a:bodyPr/>
                    <a:lstStyle/>
                    <a:p>
                      <a:pPr algn="ctr">
                        <a:lnSpc>
                          <a:spcPct val="90000"/>
                        </a:lnSpc>
                      </a:pPr>
                      <a:endParaRPr lang="en-US" sz="1200" b="0" dirty="0">
                        <a:latin typeface="+mn-lt"/>
                        <a:cs typeface="Arial" pitchFamily="34" charset="0"/>
                      </a:endParaRPr>
                    </a:p>
                  </a:txBody>
                  <a:tcPr/>
                </a:tc>
                <a:extLst>
                  <a:ext uri="{0D108BD9-81ED-4DB2-BD59-A6C34878D82A}">
                    <a16:rowId xmlns:a16="http://schemas.microsoft.com/office/drawing/2014/main" val="3138290360"/>
                  </a:ext>
                </a:extLst>
              </a:tr>
            </a:tbl>
          </a:graphicData>
        </a:graphic>
      </p:graphicFrame>
    </p:spTree>
    <p:extLst>
      <p:ext uri="{BB962C8B-B14F-4D97-AF65-F5344CB8AC3E}">
        <p14:creationId xmlns:p14="http://schemas.microsoft.com/office/powerpoint/2010/main" val="3908854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7AB65-FF3E-8E4E-B310-905EC6305A0E}"/>
              </a:ext>
            </a:extLst>
          </p:cNvPr>
          <p:cNvSpPr>
            <a:spLocks noGrp="1"/>
          </p:cNvSpPr>
          <p:nvPr>
            <p:ph type="title"/>
          </p:nvPr>
        </p:nvSpPr>
        <p:spPr/>
        <p:txBody>
          <a:bodyPr/>
          <a:lstStyle/>
          <a:p>
            <a:r>
              <a:rPr lang="en-US" dirty="0"/>
              <a:t>Direction</a:t>
            </a:r>
          </a:p>
        </p:txBody>
      </p:sp>
      <p:sp>
        <p:nvSpPr>
          <p:cNvPr id="3" name="Content Placeholder 2">
            <a:extLst>
              <a:ext uri="{FF2B5EF4-FFF2-40B4-BE49-F238E27FC236}">
                <a16:creationId xmlns:a16="http://schemas.microsoft.com/office/drawing/2014/main" id="{C6828C57-1A00-D043-8B56-79F54232E244}"/>
              </a:ext>
            </a:extLst>
          </p:cNvPr>
          <p:cNvSpPr>
            <a:spLocks noGrp="1"/>
          </p:cNvSpPr>
          <p:nvPr>
            <p:ph idx="1"/>
          </p:nvPr>
        </p:nvSpPr>
        <p:spPr>
          <a:xfrm>
            <a:off x="512851" y="2242567"/>
            <a:ext cx="11281882" cy="1742596"/>
          </a:xfrm>
        </p:spPr>
        <p:txBody>
          <a:bodyPr>
            <a:normAutofit fontScale="85000" lnSpcReduction="20000"/>
          </a:bodyPr>
          <a:lstStyle/>
          <a:p>
            <a:pPr marL="0" indent="0">
              <a:buNone/>
            </a:pPr>
            <a:r>
              <a:rPr lang="en-US" dirty="0"/>
              <a:t>This is our strategy that everyone will follow together as one company. We are entrusting you with our plan so that you can see how you add to our team. If you are unclear how anything you are asked to do does not have a direct and relevant relationship to this 5-year strategy, it is your obligation to ask immediately. It is the responsibility of the leaders of our company to assure you fully understand the importance of what you do every day and why we value you.</a:t>
            </a:r>
          </a:p>
        </p:txBody>
      </p:sp>
      <p:sp>
        <p:nvSpPr>
          <p:cNvPr id="4" name="TextBox 3">
            <a:extLst>
              <a:ext uri="{FF2B5EF4-FFF2-40B4-BE49-F238E27FC236}">
                <a16:creationId xmlns:a16="http://schemas.microsoft.com/office/drawing/2014/main" id="{34399190-96B5-1645-9EA4-16A233EDEABA}"/>
              </a:ext>
            </a:extLst>
          </p:cNvPr>
          <p:cNvSpPr txBox="1"/>
          <p:nvPr/>
        </p:nvSpPr>
        <p:spPr>
          <a:xfrm>
            <a:off x="15369" y="1735795"/>
            <a:ext cx="2667974" cy="461665"/>
          </a:xfrm>
          <a:prstGeom prst="rect">
            <a:avLst/>
          </a:prstGeom>
          <a:noFill/>
        </p:spPr>
        <p:txBody>
          <a:bodyPr wrap="none" rtlCol="0">
            <a:spAutoFit/>
          </a:bodyPr>
          <a:lstStyle/>
          <a:p>
            <a:r>
              <a:rPr lang="en-US" sz="2400" b="1" dirty="0"/>
              <a:t>Opening Statement</a:t>
            </a:r>
          </a:p>
        </p:txBody>
      </p:sp>
      <p:sp>
        <p:nvSpPr>
          <p:cNvPr id="5" name="TextBox 4">
            <a:extLst>
              <a:ext uri="{FF2B5EF4-FFF2-40B4-BE49-F238E27FC236}">
                <a16:creationId xmlns:a16="http://schemas.microsoft.com/office/drawing/2014/main" id="{ADEA06A3-4325-C742-97AA-9178F395672F}"/>
              </a:ext>
            </a:extLst>
          </p:cNvPr>
          <p:cNvSpPr txBox="1"/>
          <p:nvPr/>
        </p:nvSpPr>
        <p:spPr>
          <a:xfrm>
            <a:off x="15369" y="3890761"/>
            <a:ext cx="1810047" cy="461665"/>
          </a:xfrm>
          <a:prstGeom prst="rect">
            <a:avLst/>
          </a:prstGeom>
          <a:noFill/>
        </p:spPr>
        <p:txBody>
          <a:bodyPr wrap="none" rtlCol="0">
            <a:spAutoFit/>
          </a:bodyPr>
          <a:lstStyle/>
          <a:p>
            <a:r>
              <a:rPr lang="en-US" sz="2400" b="1" dirty="0"/>
              <a:t>5-year vision</a:t>
            </a:r>
          </a:p>
        </p:txBody>
      </p:sp>
      <p:sp>
        <p:nvSpPr>
          <p:cNvPr id="6" name="Content Placeholder 2">
            <a:extLst>
              <a:ext uri="{FF2B5EF4-FFF2-40B4-BE49-F238E27FC236}">
                <a16:creationId xmlns:a16="http://schemas.microsoft.com/office/drawing/2014/main" id="{D89DC479-4995-7F4E-A12A-3459A3110DB9}"/>
              </a:ext>
            </a:extLst>
          </p:cNvPr>
          <p:cNvSpPr txBox="1">
            <a:spLocks/>
          </p:cNvSpPr>
          <p:nvPr/>
        </p:nvSpPr>
        <p:spPr>
          <a:xfrm>
            <a:off x="512851" y="4352426"/>
            <a:ext cx="10771599" cy="20521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We will lead innovation in the home climate control market in the United States. Our products will be four times the value with self-cleaning filters that actively remove carbon and viruses from the environment. We will grow from 5% to 30% in five years.</a:t>
            </a:r>
          </a:p>
        </p:txBody>
      </p:sp>
      <p:sp>
        <p:nvSpPr>
          <p:cNvPr id="7" name="TextBox 6">
            <a:extLst>
              <a:ext uri="{FF2B5EF4-FFF2-40B4-BE49-F238E27FC236}">
                <a16:creationId xmlns:a16="http://schemas.microsoft.com/office/drawing/2014/main" id="{74868F42-DF45-8146-9A94-F586AA5FA28B}"/>
              </a:ext>
            </a:extLst>
          </p:cNvPr>
          <p:cNvSpPr txBox="1"/>
          <p:nvPr/>
        </p:nvSpPr>
        <p:spPr>
          <a:xfrm>
            <a:off x="10648848" y="135352"/>
            <a:ext cx="1462260" cy="369332"/>
          </a:xfrm>
          <a:prstGeom prst="rect">
            <a:avLst/>
          </a:prstGeom>
          <a:noFill/>
        </p:spPr>
        <p:txBody>
          <a:bodyPr wrap="none" rtlCol="0">
            <a:spAutoFit/>
          </a:bodyPr>
          <a:lstStyle/>
          <a:p>
            <a:r>
              <a:rPr lang="en-US" dirty="0"/>
              <a:t>FY 2022-2026</a:t>
            </a:r>
          </a:p>
        </p:txBody>
      </p:sp>
    </p:spTree>
    <p:extLst>
      <p:ext uri="{BB962C8B-B14F-4D97-AF65-F5344CB8AC3E}">
        <p14:creationId xmlns:p14="http://schemas.microsoft.com/office/powerpoint/2010/main" val="2277512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7AB65-FF3E-8E4E-B310-905EC6305A0E}"/>
              </a:ext>
            </a:extLst>
          </p:cNvPr>
          <p:cNvSpPr>
            <a:spLocks noGrp="1"/>
          </p:cNvSpPr>
          <p:nvPr>
            <p:ph type="title"/>
          </p:nvPr>
        </p:nvSpPr>
        <p:spPr/>
        <p:txBody>
          <a:bodyPr/>
          <a:lstStyle/>
          <a:p>
            <a:r>
              <a:rPr lang="en-US" dirty="0"/>
              <a:t>Markets</a:t>
            </a:r>
          </a:p>
        </p:txBody>
      </p:sp>
      <p:sp>
        <p:nvSpPr>
          <p:cNvPr id="3" name="Content Placeholder 2">
            <a:extLst>
              <a:ext uri="{FF2B5EF4-FFF2-40B4-BE49-F238E27FC236}">
                <a16:creationId xmlns:a16="http://schemas.microsoft.com/office/drawing/2014/main" id="{C6828C57-1A00-D043-8B56-79F54232E244}"/>
              </a:ext>
            </a:extLst>
          </p:cNvPr>
          <p:cNvSpPr>
            <a:spLocks noGrp="1"/>
          </p:cNvSpPr>
          <p:nvPr>
            <p:ph idx="1"/>
          </p:nvPr>
        </p:nvSpPr>
        <p:spPr>
          <a:xfrm>
            <a:off x="197020" y="2190535"/>
            <a:ext cx="3285920" cy="1271856"/>
          </a:xfrm>
        </p:spPr>
        <p:txBody>
          <a:bodyPr>
            <a:normAutofit/>
          </a:bodyPr>
          <a:lstStyle/>
          <a:p>
            <a:pPr marL="0" indent="0">
              <a:buNone/>
            </a:pPr>
            <a:r>
              <a:rPr lang="en-US" dirty="0"/>
              <a:t>Our initial geography focus will be in the United States. </a:t>
            </a:r>
          </a:p>
        </p:txBody>
      </p:sp>
      <p:sp>
        <p:nvSpPr>
          <p:cNvPr id="4" name="TextBox 3">
            <a:extLst>
              <a:ext uri="{FF2B5EF4-FFF2-40B4-BE49-F238E27FC236}">
                <a16:creationId xmlns:a16="http://schemas.microsoft.com/office/drawing/2014/main" id="{34399190-96B5-1645-9EA4-16A233EDEABA}"/>
              </a:ext>
            </a:extLst>
          </p:cNvPr>
          <p:cNvSpPr txBox="1"/>
          <p:nvPr/>
        </p:nvSpPr>
        <p:spPr>
          <a:xfrm>
            <a:off x="15369" y="1735795"/>
            <a:ext cx="3161378" cy="461665"/>
          </a:xfrm>
          <a:prstGeom prst="rect">
            <a:avLst/>
          </a:prstGeom>
          <a:noFill/>
        </p:spPr>
        <p:txBody>
          <a:bodyPr wrap="none" rtlCol="0">
            <a:spAutoFit/>
          </a:bodyPr>
          <a:lstStyle/>
          <a:p>
            <a:r>
              <a:rPr lang="en-US" sz="2400" b="1" dirty="0"/>
              <a:t>Initial Geography Focus</a:t>
            </a:r>
          </a:p>
        </p:txBody>
      </p:sp>
      <p:sp>
        <p:nvSpPr>
          <p:cNvPr id="5" name="TextBox 4">
            <a:extLst>
              <a:ext uri="{FF2B5EF4-FFF2-40B4-BE49-F238E27FC236}">
                <a16:creationId xmlns:a16="http://schemas.microsoft.com/office/drawing/2014/main" id="{ADEA06A3-4325-C742-97AA-9178F395672F}"/>
              </a:ext>
            </a:extLst>
          </p:cNvPr>
          <p:cNvSpPr txBox="1"/>
          <p:nvPr/>
        </p:nvSpPr>
        <p:spPr>
          <a:xfrm>
            <a:off x="15369" y="3438928"/>
            <a:ext cx="3931717" cy="461665"/>
          </a:xfrm>
          <a:prstGeom prst="rect">
            <a:avLst/>
          </a:prstGeom>
          <a:noFill/>
        </p:spPr>
        <p:txBody>
          <a:bodyPr wrap="none" rtlCol="0">
            <a:spAutoFit/>
          </a:bodyPr>
          <a:lstStyle/>
          <a:p>
            <a:r>
              <a:rPr lang="en-US" sz="2400" b="1" dirty="0"/>
              <a:t>Why We Can Lead Innovation</a:t>
            </a:r>
          </a:p>
        </p:txBody>
      </p:sp>
      <p:sp>
        <p:nvSpPr>
          <p:cNvPr id="6" name="Content Placeholder 2">
            <a:extLst>
              <a:ext uri="{FF2B5EF4-FFF2-40B4-BE49-F238E27FC236}">
                <a16:creationId xmlns:a16="http://schemas.microsoft.com/office/drawing/2014/main" id="{D89DC479-4995-7F4E-A12A-3459A3110DB9}"/>
              </a:ext>
            </a:extLst>
          </p:cNvPr>
          <p:cNvSpPr txBox="1">
            <a:spLocks/>
          </p:cNvSpPr>
          <p:nvPr/>
        </p:nvSpPr>
        <p:spPr>
          <a:xfrm>
            <a:off x="15369" y="3917130"/>
            <a:ext cx="5974465" cy="2940869"/>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Our ability to capture carbon from the atmosphere and transform it using an electric current into a filter is unique. It creates an automatic renewable filtration requiring a pan to be emptied every 6 months with an automatic alarm reminder. This process also removes viruses circulating in the home air. </a:t>
            </a:r>
          </a:p>
        </p:txBody>
      </p:sp>
      <p:sp>
        <p:nvSpPr>
          <p:cNvPr id="8" name="Cube 7">
            <a:extLst>
              <a:ext uri="{FF2B5EF4-FFF2-40B4-BE49-F238E27FC236}">
                <a16:creationId xmlns:a16="http://schemas.microsoft.com/office/drawing/2014/main" id="{AFC79D33-803C-A147-871E-AB50BBE69A33}"/>
              </a:ext>
            </a:extLst>
          </p:cNvPr>
          <p:cNvSpPr/>
          <p:nvPr/>
        </p:nvSpPr>
        <p:spPr>
          <a:xfrm>
            <a:off x="7789353" y="2488555"/>
            <a:ext cx="3333509" cy="3218347"/>
          </a:xfrm>
          <a:prstGeom prst="cube">
            <a:avLst/>
          </a:prstGeom>
          <a:solidFill>
            <a:schemeClr val="accent1">
              <a:alpha val="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Cube 8">
            <a:extLst>
              <a:ext uri="{FF2B5EF4-FFF2-40B4-BE49-F238E27FC236}">
                <a16:creationId xmlns:a16="http://schemas.microsoft.com/office/drawing/2014/main" id="{4DBBDB32-D295-6E44-AAC3-0B7507F05DE5}"/>
              </a:ext>
            </a:extLst>
          </p:cNvPr>
          <p:cNvSpPr/>
          <p:nvPr/>
        </p:nvSpPr>
        <p:spPr>
          <a:xfrm>
            <a:off x="7789353" y="3599725"/>
            <a:ext cx="2223304" cy="2107178"/>
          </a:xfrm>
          <a:prstGeom prst="cube">
            <a:avLst/>
          </a:prstGeom>
          <a:solidFill>
            <a:schemeClr val="accent1">
              <a:alpha val="5000"/>
            </a:scheme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Cube 9">
            <a:extLst>
              <a:ext uri="{FF2B5EF4-FFF2-40B4-BE49-F238E27FC236}">
                <a16:creationId xmlns:a16="http://schemas.microsoft.com/office/drawing/2014/main" id="{6C15EAAB-641C-A844-9775-F19D79C33030}"/>
              </a:ext>
            </a:extLst>
          </p:cNvPr>
          <p:cNvSpPr/>
          <p:nvPr/>
        </p:nvSpPr>
        <p:spPr>
          <a:xfrm>
            <a:off x="7789353" y="4490751"/>
            <a:ext cx="1216152" cy="1216152"/>
          </a:xfrm>
          <a:prstGeom prst="cube">
            <a:avLst/>
          </a:prstGeom>
          <a:solidFill>
            <a:schemeClr val="accent1">
              <a:alpha val="10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sp>
        <p:nvSpPr>
          <p:cNvPr id="14" name="TextBox 13">
            <a:extLst>
              <a:ext uri="{FF2B5EF4-FFF2-40B4-BE49-F238E27FC236}">
                <a16:creationId xmlns:a16="http://schemas.microsoft.com/office/drawing/2014/main" id="{A6230037-ED24-0F4F-B36A-85DEC281BD4C}"/>
              </a:ext>
            </a:extLst>
          </p:cNvPr>
          <p:cNvSpPr txBox="1"/>
          <p:nvPr/>
        </p:nvSpPr>
        <p:spPr>
          <a:xfrm>
            <a:off x="7246312" y="5822066"/>
            <a:ext cx="933654" cy="369332"/>
          </a:xfrm>
          <a:prstGeom prst="rect">
            <a:avLst/>
          </a:prstGeom>
          <a:noFill/>
        </p:spPr>
        <p:txBody>
          <a:bodyPr wrap="none" rtlCol="0">
            <a:spAutoFit/>
          </a:bodyPr>
          <a:lstStyle/>
          <a:p>
            <a:r>
              <a:rPr lang="en-US" b="1" dirty="0"/>
              <a:t>Product</a:t>
            </a:r>
          </a:p>
        </p:txBody>
      </p:sp>
      <p:sp>
        <p:nvSpPr>
          <p:cNvPr id="15" name="TextBox 14">
            <a:extLst>
              <a:ext uri="{FF2B5EF4-FFF2-40B4-BE49-F238E27FC236}">
                <a16:creationId xmlns:a16="http://schemas.microsoft.com/office/drawing/2014/main" id="{7A273C5D-216E-F84A-9D07-D38D8AB9E5EA}"/>
              </a:ext>
            </a:extLst>
          </p:cNvPr>
          <p:cNvSpPr txBox="1"/>
          <p:nvPr/>
        </p:nvSpPr>
        <p:spPr>
          <a:xfrm>
            <a:off x="9839041" y="5822066"/>
            <a:ext cx="979755" cy="369332"/>
          </a:xfrm>
          <a:prstGeom prst="rect">
            <a:avLst/>
          </a:prstGeom>
          <a:noFill/>
        </p:spPr>
        <p:txBody>
          <a:bodyPr wrap="none" rtlCol="0">
            <a:spAutoFit/>
          </a:bodyPr>
          <a:lstStyle/>
          <a:p>
            <a:r>
              <a:rPr lang="en-US" b="1" dirty="0"/>
              <a:t>Solution</a:t>
            </a:r>
          </a:p>
        </p:txBody>
      </p:sp>
      <p:sp>
        <p:nvSpPr>
          <p:cNvPr id="16" name="TextBox 15">
            <a:extLst>
              <a:ext uri="{FF2B5EF4-FFF2-40B4-BE49-F238E27FC236}">
                <a16:creationId xmlns:a16="http://schemas.microsoft.com/office/drawing/2014/main" id="{95B8E789-799F-664A-A07A-8F66D712F421}"/>
              </a:ext>
            </a:extLst>
          </p:cNvPr>
          <p:cNvSpPr txBox="1"/>
          <p:nvPr/>
        </p:nvSpPr>
        <p:spPr>
          <a:xfrm rot="18872048">
            <a:off x="10508210" y="5330155"/>
            <a:ext cx="1272849" cy="369332"/>
          </a:xfrm>
          <a:prstGeom prst="rect">
            <a:avLst/>
          </a:prstGeom>
          <a:noFill/>
        </p:spPr>
        <p:txBody>
          <a:bodyPr wrap="none" rtlCol="0">
            <a:spAutoFit/>
          </a:bodyPr>
          <a:lstStyle/>
          <a:p>
            <a:r>
              <a:rPr lang="en-US" b="1" dirty="0"/>
              <a:t>Application</a:t>
            </a:r>
          </a:p>
        </p:txBody>
      </p:sp>
      <p:sp>
        <p:nvSpPr>
          <p:cNvPr id="17" name="TextBox 16">
            <a:extLst>
              <a:ext uri="{FF2B5EF4-FFF2-40B4-BE49-F238E27FC236}">
                <a16:creationId xmlns:a16="http://schemas.microsoft.com/office/drawing/2014/main" id="{ECD70C9D-A277-A547-9E16-0324F39E5609}"/>
              </a:ext>
            </a:extLst>
          </p:cNvPr>
          <p:cNvSpPr txBox="1"/>
          <p:nvPr/>
        </p:nvSpPr>
        <p:spPr>
          <a:xfrm rot="16200000">
            <a:off x="6734213" y="4398565"/>
            <a:ext cx="1222194" cy="369332"/>
          </a:xfrm>
          <a:prstGeom prst="rect">
            <a:avLst/>
          </a:prstGeom>
          <a:noFill/>
        </p:spPr>
        <p:txBody>
          <a:bodyPr wrap="none" rtlCol="0">
            <a:spAutoFit/>
          </a:bodyPr>
          <a:lstStyle/>
          <a:p>
            <a:r>
              <a:rPr lang="en-US" b="1" dirty="0"/>
              <a:t>Geography</a:t>
            </a:r>
          </a:p>
        </p:txBody>
      </p:sp>
      <p:cxnSp>
        <p:nvCxnSpPr>
          <p:cNvPr id="19" name="Straight Arrow Connector 18">
            <a:extLst>
              <a:ext uri="{FF2B5EF4-FFF2-40B4-BE49-F238E27FC236}">
                <a16:creationId xmlns:a16="http://schemas.microsoft.com/office/drawing/2014/main" id="{65CF8576-159A-9B47-B014-9B9E98BC5210}"/>
              </a:ext>
            </a:extLst>
          </p:cNvPr>
          <p:cNvCxnSpPr>
            <a:cxnSpLocks/>
          </p:cNvCxnSpPr>
          <p:nvPr/>
        </p:nvCxnSpPr>
        <p:spPr>
          <a:xfrm>
            <a:off x="7615732" y="3507130"/>
            <a:ext cx="0" cy="2074111"/>
          </a:xfrm>
          <a:prstGeom prst="straightConnector1">
            <a:avLst/>
          </a:prstGeom>
          <a:ln w="34925" cmpd="sng">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0A39FD73-AAA6-F047-8545-A1326697FA57}"/>
              </a:ext>
            </a:extLst>
          </p:cNvPr>
          <p:cNvCxnSpPr>
            <a:cxnSpLocks/>
          </p:cNvCxnSpPr>
          <p:nvPr/>
        </p:nvCxnSpPr>
        <p:spPr>
          <a:xfrm flipH="1">
            <a:off x="10514516" y="5022997"/>
            <a:ext cx="696482" cy="735818"/>
          </a:xfrm>
          <a:prstGeom prst="straightConnector1">
            <a:avLst/>
          </a:prstGeom>
          <a:ln w="34925" cmpd="sng">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8443D6D5-92E7-FF46-B154-A0298B741F48}"/>
              </a:ext>
            </a:extLst>
          </p:cNvPr>
          <p:cNvCxnSpPr>
            <a:cxnSpLocks/>
          </p:cNvCxnSpPr>
          <p:nvPr/>
        </p:nvCxnSpPr>
        <p:spPr>
          <a:xfrm flipH="1" flipV="1">
            <a:off x="7906069" y="5810727"/>
            <a:ext cx="2210765" cy="11338"/>
          </a:xfrm>
          <a:prstGeom prst="straightConnector1">
            <a:avLst/>
          </a:prstGeom>
          <a:ln w="34925" cmpd="sng">
            <a:headEnd type="triangle"/>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53686103-67E7-4244-9863-3EBF7385E64A}"/>
              </a:ext>
            </a:extLst>
          </p:cNvPr>
          <p:cNvSpPr txBox="1"/>
          <p:nvPr/>
        </p:nvSpPr>
        <p:spPr>
          <a:xfrm>
            <a:off x="7813631" y="5070659"/>
            <a:ext cx="822854" cy="461665"/>
          </a:xfrm>
          <a:prstGeom prst="rect">
            <a:avLst/>
          </a:prstGeom>
          <a:noFill/>
        </p:spPr>
        <p:txBody>
          <a:bodyPr wrap="none" rtlCol="0">
            <a:spAutoFit/>
          </a:bodyPr>
          <a:lstStyle/>
          <a:p>
            <a:pPr algn="ctr"/>
            <a:r>
              <a:rPr lang="en-US" sz="1200" dirty="0"/>
              <a:t>Home Air </a:t>
            </a:r>
          </a:p>
          <a:p>
            <a:pPr algn="ctr"/>
            <a:r>
              <a:rPr lang="en-US" sz="1200" dirty="0"/>
              <a:t>Filtration</a:t>
            </a:r>
          </a:p>
        </p:txBody>
      </p:sp>
      <p:sp>
        <p:nvSpPr>
          <p:cNvPr id="35" name="TextBox 34">
            <a:extLst>
              <a:ext uri="{FF2B5EF4-FFF2-40B4-BE49-F238E27FC236}">
                <a16:creationId xmlns:a16="http://schemas.microsoft.com/office/drawing/2014/main" id="{34938B34-F8B5-0F49-9E8F-7FFF923086BA}"/>
              </a:ext>
            </a:extLst>
          </p:cNvPr>
          <p:cNvSpPr txBox="1"/>
          <p:nvPr/>
        </p:nvSpPr>
        <p:spPr>
          <a:xfrm>
            <a:off x="7799738" y="4132616"/>
            <a:ext cx="1642566" cy="369332"/>
          </a:xfrm>
          <a:prstGeom prst="rect">
            <a:avLst/>
          </a:prstGeom>
          <a:noFill/>
        </p:spPr>
        <p:txBody>
          <a:bodyPr wrap="none" rtlCol="0">
            <a:spAutoFit/>
          </a:bodyPr>
          <a:lstStyle/>
          <a:p>
            <a:r>
              <a:rPr lang="en-US" dirty="0"/>
              <a:t>Climate Control</a:t>
            </a:r>
          </a:p>
        </p:txBody>
      </p:sp>
      <p:sp>
        <p:nvSpPr>
          <p:cNvPr id="36" name="TextBox 35">
            <a:extLst>
              <a:ext uri="{FF2B5EF4-FFF2-40B4-BE49-F238E27FC236}">
                <a16:creationId xmlns:a16="http://schemas.microsoft.com/office/drawing/2014/main" id="{D4373A3C-9290-4D40-A130-D94A7C351370}"/>
              </a:ext>
            </a:extLst>
          </p:cNvPr>
          <p:cNvSpPr txBox="1"/>
          <p:nvPr/>
        </p:nvSpPr>
        <p:spPr>
          <a:xfrm>
            <a:off x="7755851" y="3312927"/>
            <a:ext cx="2224520" cy="307777"/>
          </a:xfrm>
          <a:prstGeom prst="rect">
            <a:avLst/>
          </a:prstGeom>
          <a:noFill/>
        </p:spPr>
        <p:txBody>
          <a:bodyPr wrap="none" rtlCol="0">
            <a:spAutoFit/>
          </a:bodyPr>
          <a:lstStyle/>
          <a:p>
            <a:r>
              <a:rPr lang="en-US" sz="1400" dirty="0"/>
              <a:t> Home Energy Management</a:t>
            </a:r>
          </a:p>
        </p:txBody>
      </p:sp>
      <p:sp>
        <p:nvSpPr>
          <p:cNvPr id="38" name="TextBox 37">
            <a:extLst>
              <a:ext uri="{FF2B5EF4-FFF2-40B4-BE49-F238E27FC236}">
                <a16:creationId xmlns:a16="http://schemas.microsoft.com/office/drawing/2014/main" id="{6F8917F0-0014-0547-9F15-0F2D554BBBB3}"/>
              </a:ext>
            </a:extLst>
          </p:cNvPr>
          <p:cNvSpPr txBox="1"/>
          <p:nvPr/>
        </p:nvSpPr>
        <p:spPr>
          <a:xfrm>
            <a:off x="6797090" y="1821630"/>
            <a:ext cx="4915769" cy="461665"/>
          </a:xfrm>
          <a:prstGeom prst="rect">
            <a:avLst/>
          </a:prstGeom>
          <a:noFill/>
        </p:spPr>
        <p:txBody>
          <a:bodyPr wrap="none" rtlCol="0">
            <a:spAutoFit/>
          </a:bodyPr>
          <a:lstStyle/>
          <a:p>
            <a:r>
              <a:rPr lang="en-US" sz="2400" b="1" dirty="0"/>
              <a:t>Adjacent Market Potential Expansion</a:t>
            </a:r>
          </a:p>
        </p:txBody>
      </p:sp>
      <p:sp>
        <p:nvSpPr>
          <p:cNvPr id="40" name="TextBox 39">
            <a:extLst>
              <a:ext uri="{FF2B5EF4-FFF2-40B4-BE49-F238E27FC236}">
                <a16:creationId xmlns:a16="http://schemas.microsoft.com/office/drawing/2014/main" id="{47DF924B-7434-5B40-BB5C-726FA577110C}"/>
              </a:ext>
            </a:extLst>
          </p:cNvPr>
          <p:cNvSpPr txBox="1"/>
          <p:nvPr/>
        </p:nvSpPr>
        <p:spPr>
          <a:xfrm rot="16200000">
            <a:off x="6913701" y="5223438"/>
            <a:ext cx="484684" cy="307777"/>
          </a:xfrm>
          <a:prstGeom prst="rect">
            <a:avLst/>
          </a:prstGeom>
          <a:noFill/>
        </p:spPr>
        <p:txBody>
          <a:bodyPr wrap="none" rtlCol="0">
            <a:spAutoFit/>
          </a:bodyPr>
          <a:lstStyle/>
          <a:p>
            <a:r>
              <a:rPr lang="en-US" sz="1400" dirty="0"/>
              <a:t>USA</a:t>
            </a:r>
          </a:p>
        </p:txBody>
      </p:sp>
      <p:sp>
        <p:nvSpPr>
          <p:cNvPr id="41" name="TextBox 40">
            <a:extLst>
              <a:ext uri="{FF2B5EF4-FFF2-40B4-BE49-F238E27FC236}">
                <a16:creationId xmlns:a16="http://schemas.microsoft.com/office/drawing/2014/main" id="{756342FF-330F-2742-84ED-5E210E7A59E3}"/>
              </a:ext>
            </a:extLst>
          </p:cNvPr>
          <p:cNvSpPr txBox="1"/>
          <p:nvPr/>
        </p:nvSpPr>
        <p:spPr>
          <a:xfrm rot="16200000">
            <a:off x="6818703" y="3458540"/>
            <a:ext cx="705962" cy="307777"/>
          </a:xfrm>
          <a:prstGeom prst="rect">
            <a:avLst/>
          </a:prstGeom>
          <a:noFill/>
        </p:spPr>
        <p:txBody>
          <a:bodyPr wrap="none" rtlCol="0">
            <a:spAutoFit/>
          </a:bodyPr>
          <a:lstStyle/>
          <a:p>
            <a:r>
              <a:rPr lang="en-US" sz="1400" dirty="0"/>
              <a:t>Europe</a:t>
            </a:r>
          </a:p>
        </p:txBody>
      </p:sp>
      <p:sp>
        <p:nvSpPr>
          <p:cNvPr id="42" name="TextBox 41">
            <a:extLst>
              <a:ext uri="{FF2B5EF4-FFF2-40B4-BE49-F238E27FC236}">
                <a16:creationId xmlns:a16="http://schemas.microsoft.com/office/drawing/2014/main" id="{07535B4B-CB4A-7D4B-9453-253ADBB8EBFE}"/>
              </a:ext>
            </a:extLst>
          </p:cNvPr>
          <p:cNvSpPr txBox="1"/>
          <p:nvPr/>
        </p:nvSpPr>
        <p:spPr>
          <a:xfrm>
            <a:off x="7445615" y="6121724"/>
            <a:ext cx="561051" cy="307777"/>
          </a:xfrm>
          <a:prstGeom prst="rect">
            <a:avLst/>
          </a:prstGeom>
          <a:noFill/>
        </p:spPr>
        <p:txBody>
          <a:bodyPr wrap="none" rtlCol="0">
            <a:spAutoFit/>
          </a:bodyPr>
          <a:lstStyle/>
          <a:p>
            <a:r>
              <a:rPr lang="en-US" sz="1400" dirty="0"/>
              <a:t>Filter</a:t>
            </a:r>
          </a:p>
        </p:txBody>
      </p:sp>
      <p:sp>
        <p:nvSpPr>
          <p:cNvPr id="43" name="TextBox 42">
            <a:extLst>
              <a:ext uri="{FF2B5EF4-FFF2-40B4-BE49-F238E27FC236}">
                <a16:creationId xmlns:a16="http://schemas.microsoft.com/office/drawing/2014/main" id="{BA8E1658-476E-094D-AF9A-EBC9C4CAEC70}"/>
              </a:ext>
            </a:extLst>
          </p:cNvPr>
          <p:cNvSpPr txBox="1"/>
          <p:nvPr/>
        </p:nvSpPr>
        <p:spPr>
          <a:xfrm>
            <a:off x="9767867" y="6120266"/>
            <a:ext cx="1122936" cy="523220"/>
          </a:xfrm>
          <a:prstGeom prst="rect">
            <a:avLst/>
          </a:prstGeom>
          <a:noFill/>
        </p:spPr>
        <p:txBody>
          <a:bodyPr wrap="none" rtlCol="0">
            <a:spAutoFit/>
          </a:bodyPr>
          <a:lstStyle/>
          <a:p>
            <a:pPr algn="ctr"/>
            <a:r>
              <a:rPr lang="en-US" sz="1400" dirty="0"/>
              <a:t>Environment</a:t>
            </a:r>
          </a:p>
          <a:p>
            <a:pPr algn="ctr"/>
            <a:r>
              <a:rPr lang="en-US" sz="1400" dirty="0"/>
              <a:t>Control</a:t>
            </a:r>
          </a:p>
        </p:txBody>
      </p:sp>
      <p:sp>
        <p:nvSpPr>
          <p:cNvPr id="44" name="TextBox 43">
            <a:extLst>
              <a:ext uri="{FF2B5EF4-FFF2-40B4-BE49-F238E27FC236}">
                <a16:creationId xmlns:a16="http://schemas.microsoft.com/office/drawing/2014/main" id="{23987420-EDDC-0F47-B0EF-28D6ADA914F5}"/>
              </a:ext>
            </a:extLst>
          </p:cNvPr>
          <p:cNvSpPr txBox="1"/>
          <p:nvPr/>
        </p:nvSpPr>
        <p:spPr>
          <a:xfrm rot="18941423">
            <a:off x="10831208" y="5807625"/>
            <a:ext cx="623889" cy="307777"/>
          </a:xfrm>
          <a:prstGeom prst="rect">
            <a:avLst/>
          </a:prstGeom>
          <a:noFill/>
        </p:spPr>
        <p:txBody>
          <a:bodyPr wrap="none" rtlCol="0">
            <a:spAutoFit/>
          </a:bodyPr>
          <a:lstStyle/>
          <a:p>
            <a:r>
              <a:rPr lang="en-US" sz="1400" dirty="0"/>
              <a:t>Home</a:t>
            </a:r>
          </a:p>
        </p:txBody>
      </p:sp>
      <p:sp>
        <p:nvSpPr>
          <p:cNvPr id="45" name="TextBox 44">
            <a:extLst>
              <a:ext uri="{FF2B5EF4-FFF2-40B4-BE49-F238E27FC236}">
                <a16:creationId xmlns:a16="http://schemas.microsoft.com/office/drawing/2014/main" id="{A4BBA005-0348-C941-A26B-14572373E831}"/>
              </a:ext>
            </a:extLst>
          </p:cNvPr>
          <p:cNvSpPr txBox="1"/>
          <p:nvPr/>
        </p:nvSpPr>
        <p:spPr>
          <a:xfrm rot="18941423">
            <a:off x="11312361" y="5194268"/>
            <a:ext cx="814214" cy="523220"/>
          </a:xfrm>
          <a:prstGeom prst="rect">
            <a:avLst/>
          </a:prstGeom>
          <a:noFill/>
        </p:spPr>
        <p:txBody>
          <a:bodyPr wrap="square" rtlCol="0">
            <a:spAutoFit/>
          </a:bodyPr>
          <a:lstStyle/>
          <a:p>
            <a:pPr algn="ctr"/>
            <a:r>
              <a:rPr lang="en-US" sz="1400" dirty="0"/>
              <a:t>Any Building</a:t>
            </a:r>
          </a:p>
        </p:txBody>
      </p:sp>
      <p:sp>
        <p:nvSpPr>
          <p:cNvPr id="46" name="TextBox 45">
            <a:extLst>
              <a:ext uri="{FF2B5EF4-FFF2-40B4-BE49-F238E27FC236}">
                <a16:creationId xmlns:a16="http://schemas.microsoft.com/office/drawing/2014/main" id="{E26CEB36-5EA8-4144-B1F3-99CF79CBBF16}"/>
              </a:ext>
            </a:extLst>
          </p:cNvPr>
          <p:cNvSpPr txBox="1"/>
          <p:nvPr/>
        </p:nvSpPr>
        <p:spPr>
          <a:xfrm>
            <a:off x="10648848" y="135352"/>
            <a:ext cx="1462260" cy="369332"/>
          </a:xfrm>
          <a:prstGeom prst="rect">
            <a:avLst/>
          </a:prstGeom>
          <a:noFill/>
        </p:spPr>
        <p:txBody>
          <a:bodyPr wrap="none" rtlCol="0">
            <a:spAutoFit/>
          </a:bodyPr>
          <a:lstStyle/>
          <a:p>
            <a:r>
              <a:rPr lang="en-US" dirty="0"/>
              <a:t>FY 2022-2026</a:t>
            </a:r>
          </a:p>
        </p:txBody>
      </p:sp>
    </p:spTree>
    <p:extLst>
      <p:ext uri="{BB962C8B-B14F-4D97-AF65-F5344CB8AC3E}">
        <p14:creationId xmlns:p14="http://schemas.microsoft.com/office/powerpoint/2010/main" val="3426808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7AB65-FF3E-8E4E-B310-905EC6305A0E}"/>
              </a:ext>
            </a:extLst>
          </p:cNvPr>
          <p:cNvSpPr>
            <a:spLocks noGrp="1"/>
          </p:cNvSpPr>
          <p:nvPr>
            <p:ph type="title"/>
          </p:nvPr>
        </p:nvSpPr>
        <p:spPr/>
        <p:txBody>
          <a:bodyPr/>
          <a:lstStyle/>
          <a:p>
            <a:r>
              <a:rPr lang="en-US" dirty="0"/>
              <a:t>Customers</a:t>
            </a:r>
          </a:p>
        </p:txBody>
      </p:sp>
      <p:sp>
        <p:nvSpPr>
          <p:cNvPr id="4" name="TextBox 3">
            <a:extLst>
              <a:ext uri="{FF2B5EF4-FFF2-40B4-BE49-F238E27FC236}">
                <a16:creationId xmlns:a16="http://schemas.microsoft.com/office/drawing/2014/main" id="{34399190-96B5-1645-9EA4-16A233EDEABA}"/>
              </a:ext>
            </a:extLst>
          </p:cNvPr>
          <p:cNvSpPr txBox="1"/>
          <p:nvPr/>
        </p:nvSpPr>
        <p:spPr>
          <a:xfrm>
            <a:off x="6452702" y="1830049"/>
            <a:ext cx="5616794" cy="461665"/>
          </a:xfrm>
          <a:prstGeom prst="rect">
            <a:avLst/>
          </a:prstGeom>
          <a:noFill/>
        </p:spPr>
        <p:txBody>
          <a:bodyPr wrap="none" rtlCol="0">
            <a:spAutoFit/>
          </a:bodyPr>
          <a:lstStyle/>
          <a:p>
            <a:r>
              <a:rPr lang="en-US" sz="2400" b="1" dirty="0"/>
              <a:t>Stop Doing Business With Customers Who </a:t>
            </a:r>
          </a:p>
        </p:txBody>
      </p:sp>
      <p:sp>
        <p:nvSpPr>
          <p:cNvPr id="5" name="TextBox 4">
            <a:extLst>
              <a:ext uri="{FF2B5EF4-FFF2-40B4-BE49-F238E27FC236}">
                <a16:creationId xmlns:a16="http://schemas.microsoft.com/office/drawing/2014/main" id="{ADEA06A3-4325-C742-97AA-9178F395672F}"/>
              </a:ext>
            </a:extLst>
          </p:cNvPr>
          <p:cNvSpPr txBox="1"/>
          <p:nvPr/>
        </p:nvSpPr>
        <p:spPr>
          <a:xfrm>
            <a:off x="15369" y="1830049"/>
            <a:ext cx="3809056" cy="461665"/>
          </a:xfrm>
          <a:prstGeom prst="rect">
            <a:avLst/>
          </a:prstGeom>
          <a:noFill/>
        </p:spPr>
        <p:txBody>
          <a:bodyPr wrap="none" rtlCol="0">
            <a:spAutoFit/>
          </a:bodyPr>
          <a:lstStyle/>
          <a:p>
            <a:r>
              <a:rPr lang="en-US" sz="2400" b="1" dirty="0"/>
              <a:t>Key End-User Characteristics</a:t>
            </a:r>
          </a:p>
        </p:txBody>
      </p:sp>
      <p:sp>
        <p:nvSpPr>
          <p:cNvPr id="6" name="Content Placeholder 2">
            <a:extLst>
              <a:ext uri="{FF2B5EF4-FFF2-40B4-BE49-F238E27FC236}">
                <a16:creationId xmlns:a16="http://schemas.microsoft.com/office/drawing/2014/main" id="{D89DC479-4995-7F4E-A12A-3459A3110DB9}"/>
              </a:ext>
            </a:extLst>
          </p:cNvPr>
          <p:cNvSpPr txBox="1">
            <a:spLocks/>
          </p:cNvSpPr>
          <p:nvPr/>
        </p:nvSpPr>
        <p:spPr>
          <a:xfrm>
            <a:off x="15369" y="2308251"/>
            <a:ext cx="6258109" cy="1968092"/>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Our target customers will be for homes built after 2015 or that have undergone a HVAC system since 2015. Alternatively homes that are installing solar panels can be a fit. This includes consumers and home construction companies. The homeowners should have a family income over $75,000, and be younger than 55. Our initial customer targets will be in states with more aggressive tax breaks for environmentally focused homes. </a:t>
            </a:r>
          </a:p>
        </p:txBody>
      </p:sp>
      <p:sp>
        <p:nvSpPr>
          <p:cNvPr id="24" name="TextBox 23">
            <a:extLst>
              <a:ext uri="{FF2B5EF4-FFF2-40B4-BE49-F238E27FC236}">
                <a16:creationId xmlns:a16="http://schemas.microsoft.com/office/drawing/2014/main" id="{1B52F0C4-A088-8E4F-AE6E-A6BD30F72901}"/>
              </a:ext>
            </a:extLst>
          </p:cNvPr>
          <p:cNvSpPr txBox="1"/>
          <p:nvPr/>
        </p:nvSpPr>
        <p:spPr>
          <a:xfrm>
            <a:off x="10648848" y="135352"/>
            <a:ext cx="1462260" cy="369332"/>
          </a:xfrm>
          <a:prstGeom prst="rect">
            <a:avLst/>
          </a:prstGeom>
          <a:noFill/>
        </p:spPr>
        <p:txBody>
          <a:bodyPr wrap="none" rtlCol="0">
            <a:spAutoFit/>
          </a:bodyPr>
          <a:lstStyle/>
          <a:p>
            <a:r>
              <a:rPr lang="en-US" dirty="0"/>
              <a:t>FY 2022-2026</a:t>
            </a:r>
          </a:p>
        </p:txBody>
      </p:sp>
      <p:graphicFrame>
        <p:nvGraphicFramePr>
          <p:cNvPr id="25" name="Table 24">
            <a:extLst>
              <a:ext uri="{FF2B5EF4-FFF2-40B4-BE49-F238E27FC236}">
                <a16:creationId xmlns:a16="http://schemas.microsoft.com/office/drawing/2014/main" id="{0B7CF110-7043-6C4A-A1A3-ABBA3B535476}"/>
              </a:ext>
            </a:extLst>
          </p:cNvPr>
          <p:cNvGraphicFramePr>
            <a:graphicFrameLocks noGrp="1"/>
          </p:cNvGraphicFramePr>
          <p:nvPr>
            <p:extLst>
              <p:ext uri="{D42A27DB-BD31-4B8C-83A1-F6EECF244321}">
                <p14:modId xmlns:p14="http://schemas.microsoft.com/office/powerpoint/2010/main" val="1685718682"/>
              </p:ext>
            </p:extLst>
          </p:nvPr>
        </p:nvGraphicFramePr>
        <p:xfrm>
          <a:off x="3729108" y="4276343"/>
          <a:ext cx="8382000" cy="2494464"/>
        </p:xfrm>
        <a:graphic>
          <a:graphicData uri="http://schemas.openxmlformats.org/drawingml/2006/table">
            <a:tbl>
              <a:tblPr firstRow="1" bandRow="1">
                <a:tableStyleId>{AF606853-7671-496A-8E4F-DF71F8EC918B}</a:tableStyleId>
              </a:tblPr>
              <a:tblGrid>
                <a:gridCol w="2438400">
                  <a:extLst>
                    <a:ext uri="{9D8B030D-6E8A-4147-A177-3AD203B41FA5}">
                      <a16:colId xmlns:a16="http://schemas.microsoft.com/office/drawing/2014/main" val="20000"/>
                    </a:ext>
                  </a:extLst>
                </a:gridCol>
                <a:gridCol w="2063044">
                  <a:extLst>
                    <a:ext uri="{9D8B030D-6E8A-4147-A177-3AD203B41FA5}">
                      <a16:colId xmlns:a16="http://schemas.microsoft.com/office/drawing/2014/main" val="20001"/>
                    </a:ext>
                  </a:extLst>
                </a:gridCol>
                <a:gridCol w="1899356">
                  <a:extLst>
                    <a:ext uri="{9D8B030D-6E8A-4147-A177-3AD203B41FA5}">
                      <a16:colId xmlns:a16="http://schemas.microsoft.com/office/drawing/2014/main" val="20002"/>
                    </a:ext>
                  </a:extLst>
                </a:gridCol>
                <a:gridCol w="1981200">
                  <a:extLst>
                    <a:ext uri="{9D8B030D-6E8A-4147-A177-3AD203B41FA5}">
                      <a16:colId xmlns:a16="http://schemas.microsoft.com/office/drawing/2014/main" val="20003"/>
                    </a:ext>
                  </a:extLst>
                </a:gridCol>
              </a:tblGrid>
              <a:tr h="3262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Size Segmentation</a:t>
                      </a:r>
                      <a:endParaRPr lang="en-US" sz="1400" b="1" dirty="0">
                        <a:solidFill>
                          <a:schemeClr val="tx1"/>
                        </a:solidFill>
                        <a:latin typeface="Arial" pitchFamily="34" charset="0"/>
                        <a:cs typeface="Arial" pitchFamily="34" charset="0"/>
                      </a:endParaRPr>
                    </a:p>
                  </a:txBody>
                  <a:tcPr/>
                </a:tc>
                <a:tc>
                  <a:txBody>
                    <a:bodyPr/>
                    <a:lstStyle/>
                    <a:p>
                      <a:pPr algn="ctr"/>
                      <a:r>
                        <a:rPr lang="en-US" sz="1400" dirty="0"/>
                        <a:t>Large</a:t>
                      </a:r>
                      <a:endParaRPr lang="en-US" sz="1400" b="1" dirty="0">
                        <a:solidFill>
                          <a:schemeClr val="tx1"/>
                        </a:solidFill>
                        <a:latin typeface="Arial" pitchFamily="34" charset="0"/>
                        <a:cs typeface="Arial" pitchFamily="34" charset="0"/>
                      </a:endParaRPr>
                    </a:p>
                  </a:txBody>
                  <a:tcPr/>
                </a:tc>
                <a:tc>
                  <a:txBody>
                    <a:bodyPr/>
                    <a:lstStyle/>
                    <a:p>
                      <a:pPr algn="ctr"/>
                      <a:r>
                        <a:rPr lang="en-US" sz="1400" dirty="0"/>
                        <a:t>Medium</a:t>
                      </a:r>
                      <a:endParaRPr lang="en-US" sz="1400" b="1" dirty="0">
                        <a:solidFill>
                          <a:schemeClr val="tx1"/>
                        </a:solidFill>
                        <a:latin typeface="Arial" pitchFamily="34" charset="0"/>
                        <a:cs typeface="Arial" pitchFamily="34" charset="0"/>
                      </a:endParaRPr>
                    </a:p>
                  </a:txBody>
                  <a:tcPr/>
                </a:tc>
                <a:tc>
                  <a:txBody>
                    <a:bodyPr/>
                    <a:lstStyle/>
                    <a:p>
                      <a:pPr algn="ctr"/>
                      <a:r>
                        <a:rPr lang="en-US" sz="1400" dirty="0"/>
                        <a:t>Small</a:t>
                      </a:r>
                      <a:endParaRPr lang="en-US" sz="1400" b="1" dirty="0">
                        <a:solidFill>
                          <a:schemeClr val="tx1"/>
                        </a:solidFill>
                        <a:latin typeface="Arial" pitchFamily="34" charset="0"/>
                        <a:cs typeface="Arial" pitchFamily="34" charset="0"/>
                      </a:endParaRPr>
                    </a:p>
                  </a:txBody>
                  <a:tcPr/>
                </a:tc>
                <a:extLst>
                  <a:ext uri="{0D108BD9-81ED-4DB2-BD59-A6C34878D82A}">
                    <a16:rowId xmlns:a16="http://schemas.microsoft.com/office/drawing/2014/main" val="10000"/>
                  </a:ext>
                </a:extLst>
              </a:tr>
              <a:tr h="426406">
                <a:tc>
                  <a:txBody>
                    <a:bodyPr/>
                    <a:lstStyle/>
                    <a:p>
                      <a:r>
                        <a:rPr lang="en-US" sz="1400" b="1" dirty="0">
                          <a:latin typeface="+mn-lt"/>
                        </a:rPr>
                        <a:t>Number of Locations</a:t>
                      </a:r>
                      <a:endParaRPr lang="en-US" sz="1400" b="1" dirty="0">
                        <a:latin typeface="+mn-lt"/>
                        <a:cs typeface="Arial" pitchFamily="34" charset="0"/>
                      </a:endParaRPr>
                    </a:p>
                  </a:txBody>
                  <a:tcPr/>
                </a:tc>
                <a:tc>
                  <a:txBody>
                    <a:bodyPr/>
                    <a:lstStyle/>
                    <a:p>
                      <a:pPr algn="ctr"/>
                      <a:r>
                        <a:rPr lang="en-US" sz="1200" dirty="0">
                          <a:latin typeface="+mn-lt"/>
                          <a:cs typeface="Arial" pitchFamily="34" charset="0"/>
                        </a:rPr>
                        <a:t>300+</a:t>
                      </a:r>
                    </a:p>
                  </a:txBody>
                  <a:tcPr/>
                </a:tc>
                <a:tc>
                  <a:txBody>
                    <a:bodyPr/>
                    <a:lstStyle/>
                    <a:p>
                      <a:pPr algn="ctr"/>
                      <a:r>
                        <a:rPr lang="en-US" sz="1200" dirty="0">
                          <a:latin typeface="+mn-lt"/>
                          <a:cs typeface="Arial" pitchFamily="34" charset="0"/>
                        </a:rPr>
                        <a:t>300 to 10</a:t>
                      </a:r>
                    </a:p>
                  </a:txBody>
                  <a:tcPr/>
                </a:tc>
                <a:tc>
                  <a:txBody>
                    <a:bodyPr/>
                    <a:lstStyle/>
                    <a:p>
                      <a:pPr algn="ctr"/>
                      <a:r>
                        <a:rPr lang="en-US" sz="1200" dirty="0">
                          <a:latin typeface="+mn-lt"/>
                          <a:cs typeface="Arial" pitchFamily="34" charset="0"/>
                        </a:rPr>
                        <a:t>&gt;10</a:t>
                      </a:r>
                    </a:p>
                  </a:txBody>
                  <a:tcPr/>
                </a:tc>
                <a:extLst>
                  <a:ext uri="{0D108BD9-81ED-4DB2-BD59-A6C34878D82A}">
                    <a16:rowId xmlns:a16="http://schemas.microsoft.com/office/drawing/2014/main" val="10001"/>
                  </a:ext>
                </a:extLst>
              </a:tr>
              <a:tr h="370390">
                <a:tc>
                  <a:txBody>
                    <a:bodyPr/>
                    <a:lstStyle/>
                    <a:p>
                      <a:r>
                        <a:rPr lang="en-US" sz="1400" b="1" dirty="0">
                          <a:latin typeface="+mn-lt"/>
                        </a:rPr>
                        <a:t>Annual Revenue (USD$)</a:t>
                      </a:r>
                      <a:endParaRPr lang="en-US" sz="1400" b="1" dirty="0">
                        <a:latin typeface="+mn-lt"/>
                        <a:cs typeface="Arial" pitchFamily="34" charset="0"/>
                      </a:endParaRPr>
                    </a:p>
                  </a:txBody>
                  <a:tcPr/>
                </a:tc>
                <a:tc>
                  <a:txBody>
                    <a:bodyPr/>
                    <a:lstStyle/>
                    <a:p>
                      <a:pPr algn="ctr"/>
                      <a:r>
                        <a:rPr lang="en-US" sz="1200" dirty="0">
                          <a:latin typeface="+mn-lt"/>
                        </a:rPr>
                        <a:t>$500M+</a:t>
                      </a:r>
                      <a:endParaRPr lang="en-US" sz="1200" b="0" dirty="0">
                        <a:latin typeface="+mn-lt"/>
                        <a:cs typeface="Arial" pitchFamily="34" charset="0"/>
                      </a:endParaRPr>
                    </a:p>
                  </a:txBody>
                  <a:tcPr/>
                </a:tc>
                <a:tc>
                  <a:txBody>
                    <a:bodyPr/>
                    <a:lstStyle/>
                    <a:p>
                      <a:pPr algn="ctr"/>
                      <a:r>
                        <a:rPr lang="en-US" sz="1200" b="0" dirty="0">
                          <a:latin typeface="+mn-lt"/>
                          <a:cs typeface="Arial" pitchFamily="34" charset="0"/>
                        </a:rPr>
                        <a:t>&gt;$500M to $500K</a:t>
                      </a:r>
                    </a:p>
                  </a:txBody>
                  <a:tcPr/>
                </a:tc>
                <a:tc>
                  <a:txBody>
                    <a:bodyPr/>
                    <a:lstStyle/>
                    <a:p>
                      <a:pPr algn="ctr"/>
                      <a:r>
                        <a:rPr lang="en-US" sz="1200" dirty="0">
                          <a:latin typeface="+mn-lt"/>
                        </a:rPr>
                        <a:t>$500</a:t>
                      </a:r>
                      <a:endParaRPr lang="en-US" sz="1200" b="0" dirty="0">
                        <a:latin typeface="+mn-lt"/>
                        <a:cs typeface="Arial" pitchFamily="34" charset="0"/>
                      </a:endParaRPr>
                    </a:p>
                  </a:txBody>
                  <a:tcPr/>
                </a:tc>
                <a:extLst>
                  <a:ext uri="{0D108BD9-81ED-4DB2-BD59-A6C34878D82A}">
                    <a16:rowId xmlns:a16="http://schemas.microsoft.com/office/drawing/2014/main" val="10002"/>
                  </a:ext>
                </a:extLst>
              </a:tr>
              <a:tr h="393539">
                <a:tc>
                  <a:txBody>
                    <a:bodyPr/>
                    <a:lstStyle/>
                    <a:p>
                      <a:r>
                        <a:rPr lang="en-US" sz="1400" b="1" dirty="0">
                          <a:latin typeface="+mn-lt"/>
                        </a:rPr>
                        <a:t>Market Share</a:t>
                      </a:r>
                      <a:endParaRPr lang="en-US" sz="1400" b="1" dirty="0">
                        <a:latin typeface="+mn-lt"/>
                        <a:cs typeface="Arial" pitchFamily="34" charset="0"/>
                      </a:endParaRPr>
                    </a:p>
                  </a:txBody>
                  <a:tcPr/>
                </a:tc>
                <a:tc>
                  <a:txBody>
                    <a:bodyPr/>
                    <a:lstStyle/>
                    <a:p>
                      <a:pPr algn="ctr"/>
                      <a:r>
                        <a:rPr lang="en-US" sz="1200" dirty="0">
                          <a:latin typeface="+mn-lt"/>
                        </a:rPr>
                        <a:t>20%</a:t>
                      </a:r>
                      <a:endParaRPr lang="en-US" sz="1200" b="0" dirty="0">
                        <a:latin typeface="+mn-lt"/>
                        <a:cs typeface="Arial" pitchFamily="34" charset="0"/>
                      </a:endParaRPr>
                    </a:p>
                  </a:txBody>
                  <a:tcPr/>
                </a:tc>
                <a:tc>
                  <a:txBody>
                    <a:bodyPr/>
                    <a:lstStyle/>
                    <a:p>
                      <a:pPr algn="ctr"/>
                      <a:r>
                        <a:rPr lang="en-US" sz="1200" dirty="0">
                          <a:latin typeface="+mn-lt"/>
                        </a:rPr>
                        <a:t>12%</a:t>
                      </a:r>
                      <a:endParaRPr lang="en-US" sz="1200" b="0" dirty="0">
                        <a:latin typeface="+mn-lt"/>
                        <a:cs typeface="Arial" pitchFamily="34" charset="0"/>
                      </a:endParaRPr>
                    </a:p>
                  </a:txBody>
                  <a:tcPr/>
                </a:tc>
                <a:tc>
                  <a:txBody>
                    <a:bodyPr/>
                    <a:lstStyle/>
                    <a:p>
                      <a:pPr algn="ctr"/>
                      <a:r>
                        <a:rPr lang="en-US" sz="1200" dirty="0">
                          <a:latin typeface="+mn-lt"/>
                        </a:rPr>
                        <a:t>NA</a:t>
                      </a:r>
                      <a:endParaRPr lang="en-US" sz="1200" b="0" dirty="0">
                        <a:latin typeface="+mn-lt"/>
                        <a:cs typeface="Arial" pitchFamily="34" charset="0"/>
                      </a:endParaRPr>
                    </a:p>
                  </a:txBody>
                  <a:tcPr/>
                </a:tc>
                <a:extLst>
                  <a:ext uri="{0D108BD9-81ED-4DB2-BD59-A6C34878D82A}">
                    <a16:rowId xmlns:a16="http://schemas.microsoft.com/office/drawing/2014/main" val="10003"/>
                  </a:ext>
                </a:extLst>
              </a:tr>
              <a:tr h="368243">
                <a:tc>
                  <a:txBody>
                    <a:bodyPr/>
                    <a:lstStyle/>
                    <a:p>
                      <a:r>
                        <a:rPr lang="en-US" sz="1400" b="1" dirty="0">
                          <a:latin typeface="+mn-lt"/>
                          <a:cs typeface="Arial" pitchFamily="34" charset="0"/>
                        </a:rPr>
                        <a:t>Credit Rating</a:t>
                      </a:r>
                    </a:p>
                  </a:txBody>
                  <a:tcPr/>
                </a:tc>
                <a:tc>
                  <a:txBody>
                    <a:bodyPr/>
                    <a:lstStyle/>
                    <a:p>
                      <a:pPr algn="ctr">
                        <a:lnSpc>
                          <a:spcPct val="90000"/>
                        </a:lnSpc>
                      </a:pPr>
                      <a:r>
                        <a:rPr lang="en-US" sz="1200" b="0" dirty="0">
                          <a:latin typeface="+mn-lt"/>
                          <a:cs typeface="Arial" pitchFamily="34" charset="0"/>
                        </a:rPr>
                        <a:t>AAA</a:t>
                      </a:r>
                    </a:p>
                  </a:txBody>
                  <a:tcPr/>
                </a:tc>
                <a:tc>
                  <a:txBody>
                    <a:bodyPr/>
                    <a:lstStyle/>
                    <a:p>
                      <a:pPr algn="ctr">
                        <a:lnSpc>
                          <a:spcPct val="90000"/>
                        </a:lnSpc>
                      </a:pPr>
                      <a:r>
                        <a:rPr lang="en-US" sz="1200" b="0" dirty="0">
                          <a:latin typeface="+mn-lt"/>
                          <a:cs typeface="Arial" pitchFamily="34" charset="0"/>
                        </a:rPr>
                        <a:t>AA</a:t>
                      </a:r>
                    </a:p>
                  </a:txBody>
                  <a:tcPr/>
                </a:tc>
                <a:tc>
                  <a:txBody>
                    <a:bodyPr/>
                    <a:lstStyle/>
                    <a:p>
                      <a:pPr algn="ctr">
                        <a:lnSpc>
                          <a:spcPct val="90000"/>
                        </a:lnSpc>
                      </a:pPr>
                      <a:r>
                        <a:rPr lang="en-US" sz="1200" b="0" dirty="0">
                          <a:latin typeface="+mn-lt"/>
                          <a:cs typeface="Arial" pitchFamily="34" charset="0"/>
                        </a:rPr>
                        <a:t>NA</a:t>
                      </a:r>
                    </a:p>
                  </a:txBody>
                  <a:tcPr/>
                </a:tc>
                <a:extLst>
                  <a:ext uri="{0D108BD9-81ED-4DB2-BD59-A6C34878D82A}">
                    <a16:rowId xmlns:a16="http://schemas.microsoft.com/office/drawing/2014/main" val="1000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mn-lt"/>
                          <a:cs typeface="Arial" pitchFamily="34" charset="0"/>
                        </a:rPr>
                        <a:t>Innovation Adoption</a:t>
                      </a:r>
                    </a:p>
                  </a:txBody>
                  <a:tcPr/>
                </a:tc>
                <a:tc>
                  <a:txBody>
                    <a:bodyPr/>
                    <a:lstStyle/>
                    <a:p>
                      <a:pPr algn="ctr">
                        <a:lnSpc>
                          <a:spcPct val="90000"/>
                        </a:lnSpc>
                      </a:pPr>
                      <a:r>
                        <a:rPr lang="en-US" sz="1200" b="0" dirty="0">
                          <a:latin typeface="+mn-lt"/>
                          <a:cs typeface="Arial" pitchFamily="34" charset="0"/>
                        </a:rPr>
                        <a:t>Late Majority</a:t>
                      </a:r>
                    </a:p>
                  </a:txBody>
                  <a:tcPr/>
                </a:tc>
                <a:tc>
                  <a:txBody>
                    <a:bodyPr/>
                    <a:lstStyle/>
                    <a:p>
                      <a:pPr algn="ctr">
                        <a:lnSpc>
                          <a:spcPct val="90000"/>
                        </a:lnSpc>
                      </a:pPr>
                      <a:r>
                        <a:rPr lang="en-US" sz="1200" b="0" dirty="0">
                          <a:latin typeface="+mn-lt"/>
                          <a:cs typeface="Arial" pitchFamily="34" charset="0"/>
                        </a:rPr>
                        <a:t>Early Majority</a:t>
                      </a:r>
                    </a:p>
                  </a:txBody>
                  <a:tcPr/>
                </a:tc>
                <a:tc>
                  <a:txBody>
                    <a:bodyPr/>
                    <a:lstStyle/>
                    <a:p>
                      <a:pPr algn="ctr">
                        <a:lnSpc>
                          <a:spcPct val="90000"/>
                        </a:lnSpc>
                      </a:pPr>
                      <a:r>
                        <a:rPr lang="en-US" sz="1200" b="0" dirty="0">
                          <a:latin typeface="+mn-lt"/>
                          <a:cs typeface="Arial" pitchFamily="34" charset="0"/>
                        </a:rPr>
                        <a:t>Early Adopter</a:t>
                      </a:r>
                    </a:p>
                  </a:txBody>
                  <a:tcPr/>
                </a:tc>
                <a:extLst>
                  <a:ext uri="{0D108BD9-81ED-4DB2-BD59-A6C34878D82A}">
                    <a16:rowId xmlns:a16="http://schemas.microsoft.com/office/drawing/2014/main" val="6559146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mn-lt"/>
                          <a:cs typeface="Arial" pitchFamily="34" charset="0"/>
                        </a:rPr>
                        <a:t>Example Customer</a:t>
                      </a:r>
                    </a:p>
                  </a:txBody>
                  <a:tcPr/>
                </a:tc>
                <a:tc>
                  <a:txBody>
                    <a:bodyPr/>
                    <a:lstStyle/>
                    <a:p>
                      <a:pPr algn="ctr">
                        <a:lnSpc>
                          <a:spcPct val="90000"/>
                        </a:lnSpc>
                      </a:pPr>
                      <a:r>
                        <a:rPr lang="en-US" sz="1200" b="0" dirty="0">
                          <a:latin typeface="+mn-lt"/>
                          <a:cs typeface="Arial" pitchFamily="34" charset="0"/>
                        </a:rPr>
                        <a:t>Home Depot</a:t>
                      </a:r>
                    </a:p>
                  </a:txBody>
                  <a:tcPr/>
                </a:tc>
                <a:tc>
                  <a:txBody>
                    <a:bodyPr/>
                    <a:lstStyle/>
                    <a:p>
                      <a:pPr algn="ctr">
                        <a:lnSpc>
                          <a:spcPct val="90000"/>
                        </a:lnSpc>
                      </a:pPr>
                      <a:r>
                        <a:rPr lang="en-US" sz="1200" b="0" dirty="0">
                          <a:latin typeface="+mn-lt"/>
                          <a:cs typeface="Arial" pitchFamily="34" charset="0"/>
                        </a:rPr>
                        <a:t>Ryan Homes</a:t>
                      </a:r>
                    </a:p>
                  </a:txBody>
                  <a:tcPr/>
                </a:tc>
                <a:tc>
                  <a:txBody>
                    <a:bodyPr/>
                    <a:lstStyle/>
                    <a:p>
                      <a:pPr algn="ctr">
                        <a:lnSpc>
                          <a:spcPct val="90000"/>
                        </a:lnSpc>
                      </a:pPr>
                      <a:r>
                        <a:rPr lang="en-US" sz="1200" b="0" dirty="0">
                          <a:latin typeface="+mn-lt"/>
                          <a:cs typeface="Arial" pitchFamily="34" charset="0"/>
                        </a:rPr>
                        <a:t>New Built Homeowner</a:t>
                      </a:r>
                    </a:p>
                  </a:txBody>
                  <a:tcPr/>
                </a:tc>
                <a:extLst>
                  <a:ext uri="{0D108BD9-81ED-4DB2-BD59-A6C34878D82A}">
                    <a16:rowId xmlns:a16="http://schemas.microsoft.com/office/drawing/2014/main" val="3138290360"/>
                  </a:ext>
                </a:extLst>
              </a:tr>
            </a:tbl>
          </a:graphicData>
        </a:graphic>
      </p:graphicFrame>
      <p:sp>
        <p:nvSpPr>
          <p:cNvPr id="26" name="Rectangle 25">
            <a:extLst>
              <a:ext uri="{FF2B5EF4-FFF2-40B4-BE49-F238E27FC236}">
                <a16:creationId xmlns:a16="http://schemas.microsoft.com/office/drawing/2014/main" id="{ADA3AE35-17B8-FD47-B219-5ADB49CBC7BF}"/>
              </a:ext>
            </a:extLst>
          </p:cNvPr>
          <p:cNvSpPr/>
          <p:nvPr/>
        </p:nvSpPr>
        <p:spPr>
          <a:xfrm>
            <a:off x="6167508" y="4577655"/>
            <a:ext cx="2057400" cy="2193152"/>
          </a:xfrm>
          <a:prstGeom prst="rect">
            <a:avLst/>
          </a:prstGeom>
          <a:noFill/>
          <a:ln w="38100">
            <a:solidFill>
              <a:srgbClr val="99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5F8AA859-DC65-3745-976A-F0A9447CA020}"/>
              </a:ext>
            </a:extLst>
          </p:cNvPr>
          <p:cNvSpPr/>
          <p:nvPr/>
        </p:nvSpPr>
        <p:spPr>
          <a:xfrm>
            <a:off x="8224908" y="4577655"/>
            <a:ext cx="1905000" cy="2189664"/>
          </a:xfrm>
          <a:prstGeom prst="rect">
            <a:avLst/>
          </a:prstGeom>
          <a:noFill/>
          <a:ln w="38100">
            <a:solidFill>
              <a:srgbClr val="99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D442706D-90CE-564F-B306-EF3A1E771DCB}"/>
              </a:ext>
            </a:extLst>
          </p:cNvPr>
          <p:cNvSpPr/>
          <p:nvPr/>
        </p:nvSpPr>
        <p:spPr>
          <a:xfrm>
            <a:off x="10129908" y="4577655"/>
            <a:ext cx="1981200" cy="2189664"/>
          </a:xfrm>
          <a:prstGeom prst="rect">
            <a:avLst/>
          </a:prstGeom>
          <a:noFill/>
          <a:ln w="38100">
            <a:solidFill>
              <a:srgbClr val="99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F8C25825-ABC8-834E-8EEA-04B06DA64F21}"/>
              </a:ext>
            </a:extLst>
          </p:cNvPr>
          <p:cNvPicPr>
            <a:picLocks noChangeAspect="1"/>
          </p:cNvPicPr>
          <p:nvPr/>
        </p:nvPicPr>
        <p:blipFill>
          <a:blip r:embed="rId3"/>
          <a:stretch>
            <a:fillRect/>
          </a:stretch>
        </p:blipFill>
        <p:spPr>
          <a:xfrm>
            <a:off x="205105" y="4588174"/>
            <a:ext cx="3429000" cy="2120900"/>
          </a:xfrm>
          <a:prstGeom prst="rect">
            <a:avLst/>
          </a:prstGeom>
        </p:spPr>
      </p:pic>
      <p:sp>
        <p:nvSpPr>
          <p:cNvPr id="30" name="Content Placeholder 2">
            <a:extLst>
              <a:ext uri="{FF2B5EF4-FFF2-40B4-BE49-F238E27FC236}">
                <a16:creationId xmlns:a16="http://schemas.microsoft.com/office/drawing/2014/main" id="{753EFB06-76C5-5146-B09C-FF3EC407BC08}"/>
              </a:ext>
            </a:extLst>
          </p:cNvPr>
          <p:cNvSpPr txBox="1">
            <a:spLocks/>
          </p:cNvSpPr>
          <p:nvPr/>
        </p:nvSpPr>
        <p:spPr>
          <a:xfrm>
            <a:off x="6452702" y="2308828"/>
            <a:ext cx="5658406" cy="1968092"/>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Consistent unwarranted complaints</a:t>
            </a:r>
          </a:p>
          <a:p>
            <a:r>
              <a:rPr lang="en-US" dirty="0"/>
              <a:t>Poor inventory or stocking</a:t>
            </a:r>
          </a:p>
          <a:p>
            <a:r>
              <a:rPr lang="en-US" dirty="0"/>
              <a:t>Misleading representation</a:t>
            </a:r>
          </a:p>
          <a:p>
            <a:r>
              <a:rPr lang="en-US" dirty="0"/>
              <a:t>Consistent late payment</a:t>
            </a:r>
          </a:p>
          <a:p>
            <a:r>
              <a:rPr lang="en-US" dirty="0"/>
              <a:t>Unwilling to undergo basic training</a:t>
            </a:r>
          </a:p>
          <a:p>
            <a:r>
              <a:rPr lang="en-US" dirty="0"/>
              <a:t>Difficult for End-User to become educated</a:t>
            </a:r>
          </a:p>
        </p:txBody>
      </p:sp>
    </p:spTree>
    <p:extLst>
      <p:ext uri="{BB962C8B-B14F-4D97-AF65-F5344CB8AC3E}">
        <p14:creationId xmlns:p14="http://schemas.microsoft.com/office/powerpoint/2010/main" val="1400110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7AB65-FF3E-8E4E-B310-905EC6305A0E}"/>
              </a:ext>
            </a:extLst>
          </p:cNvPr>
          <p:cNvSpPr>
            <a:spLocks noGrp="1"/>
          </p:cNvSpPr>
          <p:nvPr>
            <p:ph type="title"/>
          </p:nvPr>
        </p:nvSpPr>
        <p:spPr/>
        <p:txBody>
          <a:bodyPr/>
          <a:lstStyle/>
          <a:p>
            <a:r>
              <a:rPr lang="en-US" dirty="0"/>
              <a:t>Go To Market</a:t>
            </a:r>
          </a:p>
        </p:txBody>
      </p:sp>
      <p:sp>
        <p:nvSpPr>
          <p:cNvPr id="7" name="TextBox 6">
            <a:extLst>
              <a:ext uri="{FF2B5EF4-FFF2-40B4-BE49-F238E27FC236}">
                <a16:creationId xmlns:a16="http://schemas.microsoft.com/office/drawing/2014/main" id="{3BC9E592-5158-1446-A71D-580A987DDCCB}"/>
              </a:ext>
            </a:extLst>
          </p:cNvPr>
          <p:cNvSpPr txBox="1"/>
          <p:nvPr/>
        </p:nvSpPr>
        <p:spPr>
          <a:xfrm>
            <a:off x="10648848" y="135352"/>
            <a:ext cx="1462260" cy="369332"/>
          </a:xfrm>
          <a:prstGeom prst="rect">
            <a:avLst/>
          </a:prstGeom>
          <a:noFill/>
        </p:spPr>
        <p:txBody>
          <a:bodyPr wrap="none" rtlCol="0">
            <a:spAutoFit/>
          </a:bodyPr>
          <a:lstStyle/>
          <a:p>
            <a:r>
              <a:rPr lang="en-US" dirty="0"/>
              <a:t>FY 2022-2026</a:t>
            </a:r>
          </a:p>
        </p:txBody>
      </p:sp>
      <p:sp>
        <p:nvSpPr>
          <p:cNvPr id="10" name="Rectangle 9">
            <a:extLst>
              <a:ext uri="{FF2B5EF4-FFF2-40B4-BE49-F238E27FC236}">
                <a16:creationId xmlns:a16="http://schemas.microsoft.com/office/drawing/2014/main" id="{C6A262C5-D868-414E-95A6-8DA25251FC44}"/>
              </a:ext>
            </a:extLst>
          </p:cNvPr>
          <p:cNvSpPr/>
          <p:nvPr/>
        </p:nvSpPr>
        <p:spPr bwMode="auto">
          <a:xfrm>
            <a:off x="3154304" y="2126757"/>
            <a:ext cx="1311191" cy="1235205"/>
          </a:xfrm>
          <a:prstGeom prst="rect">
            <a:avLst/>
          </a:prstGeom>
          <a:solidFill>
            <a:schemeClr val="bg1">
              <a:lumMod val="65000"/>
            </a:schemeClr>
          </a:solidFill>
          <a:ln w="9525" cap="flat" cmpd="sng" algn="ctr">
            <a:solidFill>
              <a:srgbClr val="92D050"/>
            </a:solidFill>
            <a:prstDash val="solid"/>
            <a:round/>
            <a:headEnd type="none" w="med" len="med"/>
            <a:tailEnd type="none" w="med" len="med"/>
          </a:ln>
          <a:effectLst>
            <a:outerShdw blurRad="50800" dist="50800" dir="2700000" algn="tl" rotWithShape="0">
              <a:prstClr val="black">
                <a:alpha val="50000"/>
              </a:prstClr>
            </a:outerShdw>
          </a:effectLst>
          <a:scene3d>
            <a:camera prst="orthographicFront"/>
            <a:lightRig rig="threePt" dir="t"/>
          </a:scene3d>
          <a:sp3d>
            <a:bevelT/>
            <a:bevelB w="165100" prst="coolSlant"/>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b="1" dirty="0">
                <a:latin typeface="Arial" pitchFamily="34" charset="0"/>
                <a:ea typeface="ＭＳ Ｐゴシック" pitchFamily="-128" charset="-128"/>
                <a:cs typeface="Arial" pitchFamily="34" charset="0"/>
              </a:rPr>
              <a:t>Direct</a:t>
            </a:r>
            <a:endParaRPr kumimoji="0" lang="en-US" sz="1600" b="1" i="0" u="none" strike="noStrike" cap="none" normalizeH="0" baseline="0" dirty="0">
              <a:ln>
                <a:noFill/>
              </a:ln>
              <a:effectLst/>
              <a:latin typeface="Arial" pitchFamily="34" charset="0"/>
              <a:ea typeface="ＭＳ Ｐゴシック" pitchFamily="-128" charset="-128"/>
              <a:cs typeface="Arial" pitchFamily="34" charset="0"/>
            </a:endParaRPr>
          </a:p>
        </p:txBody>
      </p:sp>
      <p:sp>
        <p:nvSpPr>
          <p:cNvPr id="11" name="Rectangle 10">
            <a:extLst>
              <a:ext uri="{FF2B5EF4-FFF2-40B4-BE49-F238E27FC236}">
                <a16:creationId xmlns:a16="http://schemas.microsoft.com/office/drawing/2014/main" id="{02CC0C13-F89E-1D43-BDD2-3FF679DD52D7}"/>
              </a:ext>
            </a:extLst>
          </p:cNvPr>
          <p:cNvSpPr/>
          <p:nvPr/>
        </p:nvSpPr>
        <p:spPr bwMode="auto">
          <a:xfrm>
            <a:off x="6604855" y="1585824"/>
            <a:ext cx="1846115" cy="432137"/>
          </a:xfrm>
          <a:prstGeom prst="rect">
            <a:avLst/>
          </a:prstGeom>
          <a:solidFill>
            <a:schemeClr val="tx1"/>
          </a:solidFill>
          <a:ln w="9525" cap="flat" cmpd="sng" algn="ctr">
            <a:solidFill>
              <a:srgbClr val="92D050"/>
            </a:solidFill>
            <a:prstDash val="solid"/>
            <a:round/>
            <a:headEnd type="none" w="med" len="med"/>
            <a:tailEnd type="none" w="med" len="med"/>
          </a:ln>
          <a:effectLst>
            <a:outerShdw blurRad="50800" dist="50800" dir="2700000" algn="tl" rotWithShape="0">
              <a:prstClr val="black">
                <a:alpha val="50000"/>
              </a:prstClr>
            </a:outerShdw>
          </a:effectLst>
          <a:scene3d>
            <a:camera prst="orthographicFront"/>
            <a:lightRig rig="threePt" dir="t"/>
          </a:scene3d>
          <a:sp3d>
            <a:bevelT/>
            <a:bevelB w="165100" prst="coolSlant"/>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b="1" dirty="0">
                <a:solidFill>
                  <a:schemeClr val="bg1"/>
                </a:solidFill>
                <a:latin typeface="Arial" pitchFamily="34" charset="0"/>
                <a:ea typeface="ＭＳ Ｐゴシック" pitchFamily="-128" charset="-128"/>
                <a:cs typeface="Arial" pitchFamily="34" charset="0"/>
              </a:rPr>
              <a:t>Who</a:t>
            </a:r>
            <a:endParaRPr kumimoji="0" lang="en-US" sz="1200" b="1" i="0" u="none" strike="noStrike" cap="none" normalizeH="0" baseline="0" dirty="0">
              <a:ln>
                <a:noFill/>
              </a:ln>
              <a:solidFill>
                <a:schemeClr val="bg1"/>
              </a:solidFill>
              <a:effectLst/>
              <a:latin typeface="Arial" pitchFamily="34" charset="0"/>
              <a:ea typeface="ＭＳ Ｐゴシック" pitchFamily="-128" charset="-128"/>
              <a:cs typeface="Arial" pitchFamily="34" charset="0"/>
            </a:endParaRPr>
          </a:p>
        </p:txBody>
      </p:sp>
      <p:sp>
        <p:nvSpPr>
          <p:cNvPr id="12" name="Rectangle 11">
            <a:extLst>
              <a:ext uri="{FF2B5EF4-FFF2-40B4-BE49-F238E27FC236}">
                <a16:creationId xmlns:a16="http://schemas.microsoft.com/office/drawing/2014/main" id="{975674E9-205E-CD49-A271-8228AC7D5E95}"/>
              </a:ext>
            </a:extLst>
          </p:cNvPr>
          <p:cNvSpPr/>
          <p:nvPr/>
        </p:nvSpPr>
        <p:spPr>
          <a:xfrm>
            <a:off x="6604856" y="2126758"/>
            <a:ext cx="1846115" cy="1235251"/>
          </a:xfrm>
          <a:prstGeom prst="rect">
            <a:avLst/>
          </a:prstGeom>
          <a:solidFill>
            <a:schemeClr val="accent6">
              <a:lumMod val="20000"/>
              <a:lumOff val="80000"/>
            </a:schemeClr>
          </a:solidFill>
          <a:ln>
            <a:solidFill>
              <a:srgbClr val="92D05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b="1" dirty="0">
                <a:solidFill>
                  <a:schemeClr val="tx1"/>
                </a:solidFill>
              </a:rPr>
              <a:t>Builders looking to differentiate and have upgrade offerings for their construction practices.</a:t>
            </a:r>
          </a:p>
        </p:txBody>
      </p:sp>
      <p:sp>
        <p:nvSpPr>
          <p:cNvPr id="13" name="Rectangle 12">
            <a:extLst>
              <a:ext uri="{FF2B5EF4-FFF2-40B4-BE49-F238E27FC236}">
                <a16:creationId xmlns:a16="http://schemas.microsoft.com/office/drawing/2014/main" id="{7A0DD70A-6854-2E45-AB38-2D3017B5A023}"/>
              </a:ext>
            </a:extLst>
          </p:cNvPr>
          <p:cNvSpPr/>
          <p:nvPr/>
        </p:nvSpPr>
        <p:spPr>
          <a:xfrm>
            <a:off x="6604856" y="3532119"/>
            <a:ext cx="1846115" cy="1235251"/>
          </a:xfrm>
          <a:prstGeom prst="rect">
            <a:avLst/>
          </a:prstGeom>
          <a:solidFill>
            <a:schemeClr val="accent6">
              <a:lumMod val="20000"/>
              <a:lumOff val="80000"/>
            </a:schemeClr>
          </a:solidFill>
          <a:ln>
            <a:solidFill>
              <a:srgbClr val="92D05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b="1" dirty="0">
                <a:solidFill>
                  <a:schemeClr val="tx1"/>
                </a:solidFill>
              </a:rPr>
              <a:t>Wholesalers and retail outlets for for smaller construction companies that can’t hold inventory and individual home owners. </a:t>
            </a:r>
          </a:p>
        </p:txBody>
      </p:sp>
      <p:sp>
        <p:nvSpPr>
          <p:cNvPr id="14" name="Rectangle 13">
            <a:extLst>
              <a:ext uri="{FF2B5EF4-FFF2-40B4-BE49-F238E27FC236}">
                <a16:creationId xmlns:a16="http://schemas.microsoft.com/office/drawing/2014/main" id="{9953C52F-19ED-6D46-8AF0-5F9A9FBE16B8}"/>
              </a:ext>
            </a:extLst>
          </p:cNvPr>
          <p:cNvSpPr/>
          <p:nvPr/>
        </p:nvSpPr>
        <p:spPr>
          <a:xfrm>
            <a:off x="6604856" y="4937479"/>
            <a:ext cx="1846115" cy="1235251"/>
          </a:xfrm>
          <a:prstGeom prst="rect">
            <a:avLst/>
          </a:prstGeom>
          <a:solidFill>
            <a:schemeClr val="accent6">
              <a:lumMod val="20000"/>
              <a:lumOff val="80000"/>
            </a:schemeClr>
          </a:solidFill>
          <a:ln>
            <a:solidFill>
              <a:srgbClr val="92D05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b="1" dirty="0">
                <a:solidFill>
                  <a:schemeClr val="tx1"/>
                </a:solidFill>
              </a:rPr>
              <a:t>Online resellers and market affiliates and individual home owners.</a:t>
            </a:r>
          </a:p>
        </p:txBody>
      </p:sp>
      <p:sp>
        <p:nvSpPr>
          <p:cNvPr id="15" name="Rectangle 14">
            <a:extLst>
              <a:ext uri="{FF2B5EF4-FFF2-40B4-BE49-F238E27FC236}">
                <a16:creationId xmlns:a16="http://schemas.microsoft.com/office/drawing/2014/main" id="{2005D81F-5DF6-D145-8ADE-9457B3E4B2FE}"/>
              </a:ext>
            </a:extLst>
          </p:cNvPr>
          <p:cNvSpPr/>
          <p:nvPr/>
        </p:nvSpPr>
        <p:spPr bwMode="auto">
          <a:xfrm>
            <a:off x="4593806" y="1585824"/>
            <a:ext cx="1846115" cy="432137"/>
          </a:xfrm>
          <a:prstGeom prst="rect">
            <a:avLst/>
          </a:prstGeom>
          <a:solidFill>
            <a:schemeClr val="tx1"/>
          </a:solidFill>
          <a:ln w="9525" cap="flat" cmpd="sng" algn="ctr">
            <a:solidFill>
              <a:srgbClr val="92D050"/>
            </a:solidFill>
            <a:prstDash val="solid"/>
            <a:round/>
            <a:headEnd type="none" w="med" len="med"/>
            <a:tailEnd type="none" w="med" len="med"/>
          </a:ln>
          <a:effectLst>
            <a:outerShdw blurRad="50800" dist="50800" dir="2700000" algn="tl" rotWithShape="0">
              <a:prstClr val="black">
                <a:alpha val="50000"/>
              </a:prstClr>
            </a:outerShdw>
          </a:effectLst>
          <a:scene3d>
            <a:camera prst="orthographicFront"/>
            <a:lightRig rig="threePt" dir="t"/>
          </a:scene3d>
          <a:sp3d>
            <a:bevelT/>
            <a:bevelB w="165100" prst="coolSlant"/>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b="1" dirty="0">
                <a:solidFill>
                  <a:schemeClr val="bg1"/>
                </a:solidFill>
                <a:latin typeface="Arial" pitchFamily="34" charset="0"/>
                <a:ea typeface="ＭＳ Ｐゴシック" pitchFamily="-128" charset="-128"/>
                <a:cs typeface="Arial" pitchFamily="34" charset="0"/>
              </a:rPr>
              <a:t>Where</a:t>
            </a:r>
            <a:endParaRPr kumimoji="0" lang="en-US" sz="1200" b="1" i="0" u="none" strike="noStrike" cap="none" normalizeH="0" baseline="0" dirty="0">
              <a:ln>
                <a:noFill/>
              </a:ln>
              <a:solidFill>
                <a:schemeClr val="bg1"/>
              </a:solidFill>
              <a:effectLst/>
              <a:latin typeface="Arial" pitchFamily="34" charset="0"/>
              <a:ea typeface="ＭＳ Ｐゴシック" pitchFamily="-128" charset="-128"/>
              <a:cs typeface="Arial" pitchFamily="34" charset="0"/>
            </a:endParaRPr>
          </a:p>
        </p:txBody>
      </p:sp>
      <p:sp>
        <p:nvSpPr>
          <p:cNvPr id="16" name="Rectangle 15">
            <a:extLst>
              <a:ext uri="{FF2B5EF4-FFF2-40B4-BE49-F238E27FC236}">
                <a16:creationId xmlns:a16="http://schemas.microsoft.com/office/drawing/2014/main" id="{E5871BEE-C5DB-A745-A443-D9B814B1639F}"/>
              </a:ext>
            </a:extLst>
          </p:cNvPr>
          <p:cNvSpPr/>
          <p:nvPr/>
        </p:nvSpPr>
        <p:spPr>
          <a:xfrm>
            <a:off x="4593807" y="2126758"/>
            <a:ext cx="1846115" cy="1235251"/>
          </a:xfrm>
          <a:prstGeom prst="rect">
            <a:avLst/>
          </a:prstGeom>
          <a:solidFill>
            <a:schemeClr val="accent6">
              <a:lumMod val="20000"/>
              <a:lumOff val="80000"/>
            </a:schemeClr>
          </a:solidFill>
          <a:ln>
            <a:solidFill>
              <a:srgbClr val="92D05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b="1" dirty="0">
                <a:solidFill>
                  <a:schemeClr val="tx1"/>
                </a:solidFill>
              </a:rPr>
              <a:t>USA</a:t>
            </a:r>
          </a:p>
        </p:txBody>
      </p:sp>
      <p:sp>
        <p:nvSpPr>
          <p:cNvPr id="17" name="Rectangle 16">
            <a:extLst>
              <a:ext uri="{FF2B5EF4-FFF2-40B4-BE49-F238E27FC236}">
                <a16:creationId xmlns:a16="http://schemas.microsoft.com/office/drawing/2014/main" id="{B7415F9F-DF6A-EF46-9310-40B3829C30C9}"/>
              </a:ext>
            </a:extLst>
          </p:cNvPr>
          <p:cNvSpPr/>
          <p:nvPr/>
        </p:nvSpPr>
        <p:spPr>
          <a:xfrm>
            <a:off x="4593807" y="3532119"/>
            <a:ext cx="1846115" cy="1235251"/>
          </a:xfrm>
          <a:prstGeom prst="rect">
            <a:avLst/>
          </a:prstGeom>
          <a:solidFill>
            <a:schemeClr val="accent6">
              <a:lumMod val="20000"/>
              <a:lumOff val="80000"/>
            </a:schemeClr>
          </a:solidFill>
          <a:ln>
            <a:solidFill>
              <a:srgbClr val="92D05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b="1" dirty="0">
                <a:solidFill>
                  <a:schemeClr val="tx1"/>
                </a:solidFill>
              </a:rPr>
              <a:t>USA</a:t>
            </a:r>
          </a:p>
        </p:txBody>
      </p:sp>
      <p:sp>
        <p:nvSpPr>
          <p:cNvPr id="18" name="Rectangle 17">
            <a:extLst>
              <a:ext uri="{FF2B5EF4-FFF2-40B4-BE49-F238E27FC236}">
                <a16:creationId xmlns:a16="http://schemas.microsoft.com/office/drawing/2014/main" id="{413C9A96-0CF1-2D4C-B357-B0DB1D55612D}"/>
              </a:ext>
            </a:extLst>
          </p:cNvPr>
          <p:cNvSpPr/>
          <p:nvPr/>
        </p:nvSpPr>
        <p:spPr>
          <a:xfrm>
            <a:off x="4593807" y="4937479"/>
            <a:ext cx="1846115" cy="1235251"/>
          </a:xfrm>
          <a:prstGeom prst="rect">
            <a:avLst/>
          </a:prstGeom>
          <a:solidFill>
            <a:schemeClr val="accent6">
              <a:lumMod val="20000"/>
              <a:lumOff val="80000"/>
            </a:schemeClr>
          </a:solidFill>
          <a:ln>
            <a:solidFill>
              <a:srgbClr val="92D05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b="1" dirty="0">
                <a:solidFill>
                  <a:schemeClr val="tx1"/>
                </a:solidFill>
              </a:rPr>
              <a:t>USA</a:t>
            </a:r>
          </a:p>
        </p:txBody>
      </p:sp>
      <p:sp>
        <p:nvSpPr>
          <p:cNvPr id="19" name="Rectangle 18">
            <a:extLst>
              <a:ext uri="{FF2B5EF4-FFF2-40B4-BE49-F238E27FC236}">
                <a16:creationId xmlns:a16="http://schemas.microsoft.com/office/drawing/2014/main" id="{286EFE38-59F6-3A45-839C-5B7FD104C9F8}"/>
              </a:ext>
            </a:extLst>
          </p:cNvPr>
          <p:cNvSpPr/>
          <p:nvPr/>
        </p:nvSpPr>
        <p:spPr bwMode="auto">
          <a:xfrm>
            <a:off x="3124796" y="1595258"/>
            <a:ext cx="1311191" cy="432137"/>
          </a:xfrm>
          <a:prstGeom prst="rect">
            <a:avLst/>
          </a:prstGeom>
          <a:solidFill>
            <a:schemeClr val="tx1"/>
          </a:solidFill>
          <a:ln w="9525" cap="flat" cmpd="sng" algn="ctr">
            <a:solidFill>
              <a:srgbClr val="92D050"/>
            </a:solidFill>
            <a:prstDash val="solid"/>
            <a:round/>
            <a:headEnd type="none" w="med" len="med"/>
            <a:tailEnd type="none" w="med" len="med"/>
          </a:ln>
          <a:effectLst>
            <a:outerShdw blurRad="50800" dist="50800" dir="2700000" algn="tl" rotWithShape="0">
              <a:prstClr val="black">
                <a:alpha val="50000"/>
              </a:prstClr>
            </a:outerShdw>
          </a:effectLst>
          <a:scene3d>
            <a:camera prst="orthographicFront"/>
            <a:lightRig rig="threePt" dir="t"/>
          </a:scene3d>
          <a:sp3d>
            <a:bevelT/>
            <a:bevelB w="165100" prst="coolSlant"/>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b="1" dirty="0">
                <a:solidFill>
                  <a:schemeClr val="bg1"/>
                </a:solidFill>
                <a:latin typeface="Arial" pitchFamily="34" charset="0"/>
                <a:ea typeface="ＭＳ Ｐゴシック" pitchFamily="-128" charset="-128"/>
                <a:cs typeface="Arial" pitchFamily="34" charset="0"/>
              </a:rPr>
              <a:t>Method</a:t>
            </a:r>
            <a:endParaRPr kumimoji="0" lang="en-US" sz="1200" b="1" i="0" u="none" strike="noStrike" cap="none" normalizeH="0" baseline="0" dirty="0">
              <a:ln>
                <a:noFill/>
              </a:ln>
              <a:solidFill>
                <a:schemeClr val="bg1"/>
              </a:solidFill>
              <a:effectLst/>
              <a:latin typeface="Arial" pitchFamily="34" charset="0"/>
              <a:ea typeface="ＭＳ Ｐゴシック" pitchFamily="-128" charset="-128"/>
              <a:cs typeface="Arial" pitchFamily="34" charset="0"/>
            </a:endParaRPr>
          </a:p>
        </p:txBody>
      </p:sp>
      <p:sp>
        <p:nvSpPr>
          <p:cNvPr id="20" name="Rectangle 19">
            <a:extLst>
              <a:ext uri="{FF2B5EF4-FFF2-40B4-BE49-F238E27FC236}">
                <a16:creationId xmlns:a16="http://schemas.microsoft.com/office/drawing/2014/main" id="{CBD2E9D1-FD40-7645-887C-024103821503}"/>
              </a:ext>
            </a:extLst>
          </p:cNvPr>
          <p:cNvSpPr/>
          <p:nvPr/>
        </p:nvSpPr>
        <p:spPr bwMode="auto">
          <a:xfrm>
            <a:off x="3154304" y="3532165"/>
            <a:ext cx="1311191" cy="1235205"/>
          </a:xfrm>
          <a:prstGeom prst="rect">
            <a:avLst/>
          </a:prstGeom>
          <a:solidFill>
            <a:schemeClr val="bg1">
              <a:lumMod val="65000"/>
            </a:schemeClr>
          </a:solidFill>
          <a:ln w="9525" cap="flat" cmpd="sng" algn="ctr">
            <a:solidFill>
              <a:srgbClr val="92D050"/>
            </a:solidFill>
            <a:prstDash val="solid"/>
            <a:round/>
            <a:headEnd type="none" w="med" len="med"/>
            <a:tailEnd type="none" w="med" len="med"/>
          </a:ln>
          <a:effectLst>
            <a:outerShdw blurRad="50800" dist="50800" dir="2700000" algn="tl" rotWithShape="0">
              <a:prstClr val="black">
                <a:alpha val="50000"/>
              </a:prstClr>
            </a:outerShdw>
          </a:effectLst>
          <a:scene3d>
            <a:camera prst="orthographicFront"/>
            <a:lightRig rig="threePt" dir="t"/>
          </a:scene3d>
          <a:sp3d>
            <a:bevelT/>
            <a:bevelB w="165100" prst="coolSlant"/>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500" b="1" dirty="0">
                <a:latin typeface="Arial" pitchFamily="34" charset="0"/>
                <a:ea typeface="ＭＳ Ｐゴシック" pitchFamily="-128" charset="-128"/>
                <a:cs typeface="Arial" pitchFamily="34" charset="0"/>
              </a:rPr>
              <a:t>Distribution</a:t>
            </a:r>
            <a:endParaRPr kumimoji="0" lang="en-US" sz="1500" b="1" i="0" u="none" strike="noStrike" cap="none" normalizeH="0" baseline="0" dirty="0">
              <a:ln>
                <a:noFill/>
              </a:ln>
              <a:effectLst/>
              <a:latin typeface="Arial" pitchFamily="34" charset="0"/>
              <a:ea typeface="ＭＳ Ｐゴシック" pitchFamily="-128" charset="-128"/>
              <a:cs typeface="Arial" pitchFamily="34" charset="0"/>
            </a:endParaRPr>
          </a:p>
        </p:txBody>
      </p:sp>
      <p:sp>
        <p:nvSpPr>
          <p:cNvPr id="21" name="Rectangle 20">
            <a:extLst>
              <a:ext uri="{FF2B5EF4-FFF2-40B4-BE49-F238E27FC236}">
                <a16:creationId xmlns:a16="http://schemas.microsoft.com/office/drawing/2014/main" id="{298F0894-12F0-5242-99B2-ACA801B019D2}"/>
              </a:ext>
            </a:extLst>
          </p:cNvPr>
          <p:cNvSpPr/>
          <p:nvPr/>
        </p:nvSpPr>
        <p:spPr bwMode="auto">
          <a:xfrm>
            <a:off x="3154304" y="4937525"/>
            <a:ext cx="1311191" cy="1235205"/>
          </a:xfrm>
          <a:prstGeom prst="rect">
            <a:avLst/>
          </a:prstGeom>
          <a:solidFill>
            <a:schemeClr val="bg1">
              <a:lumMod val="65000"/>
            </a:schemeClr>
          </a:solidFill>
          <a:ln w="9525" cap="flat" cmpd="sng" algn="ctr">
            <a:solidFill>
              <a:srgbClr val="92D050"/>
            </a:solidFill>
            <a:prstDash val="solid"/>
            <a:round/>
            <a:headEnd type="none" w="med" len="med"/>
            <a:tailEnd type="none" w="med" len="med"/>
          </a:ln>
          <a:effectLst>
            <a:outerShdw blurRad="50800" dist="50800" dir="2700000" algn="tl" rotWithShape="0">
              <a:prstClr val="black">
                <a:alpha val="50000"/>
              </a:prstClr>
            </a:outerShdw>
          </a:effectLst>
          <a:scene3d>
            <a:camera prst="orthographicFront"/>
            <a:lightRig rig="threePt" dir="t"/>
          </a:scene3d>
          <a:sp3d>
            <a:bevelT/>
            <a:bevelB w="165100" prst="coolSlant"/>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a:latin typeface="Arial" pitchFamily="34" charset="0"/>
                <a:ea typeface="ＭＳ Ｐゴシック" pitchFamily="-128" charset="-128"/>
                <a:cs typeface="Arial" pitchFamily="34" charset="0"/>
              </a:rPr>
              <a:t>E-Commerce</a:t>
            </a:r>
            <a:endParaRPr kumimoji="0" lang="en-US" sz="1400" b="1" i="0" u="none" strike="noStrike" cap="none" normalizeH="0" baseline="0" dirty="0">
              <a:ln>
                <a:noFill/>
              </a:ln>
              <a:effectLst/>
              <a:latin typeface="Arial" pitchFamily="34" charset="0"/>
              <a:ea typeface="ＭＳ Ｐゴシック" pitchFamily="-128" charset="-128"/>
              <a:cs typeface="Arial" pitchFamily="34" charset="0"/>
            </a:endParaRPr>
          </a:p>
        </p:txBody>
      </p:sp>
      <p:sp>
        <p:nvSpPr>
          <p:cNvPr id="22" name="Rectangle 21">
            <a:extLst>
              <a:ext uri="{FF2B5EF4-FFF2-40B4-BE49-F238E27FC236}">
                <a16:creationId xmlns:a16="http://schemas.microsoft.com/office/drawing/2014/main" id="{C26D3EAD-A8BA-BD46-ABB1-68BF1B4F4E34}"/>
              </a:ext>
            </a:extLst>
          </p:cNvPr>
          <p:cNvSpPr/>
          <p:nvPr/>
        </p:nvSpPr>
        <p:spPr bwMode="auto">
          <a:xfrm>
            <a:off x="1642871" y="2126757"/>
            <a:ext cx="1340699" cy="518468"/>
          </a:xfrm>
          <a:prstGeom prst="rect">
            <a:avLst/>
          </a:prstGeom>
          <a:solidFill>
            <a:schemeClr val="bg1"/>
          </a:solidFill>
          <a:ln w="9525" cap="flat" cmpd="sng" algn="ctr">
            <a:solidFill>
              <a:srgbClr val="92D050"/>
            </a:solidFill>
            <a:prstDash val="solid"/>
            <a:round/>
            <a:headEnd type="none" w="med" len="med"/>
            <a:tailEnd type="none" w="med" len="med"/>
          </a:ln>
          <a:effectLst>
            <a:outerShdw blurRad="50800" dist="50800" dir="2700000" algn="tl" rotWithShape="0">
              <a:prstClr val="black">
                <a:alpha val="50000"/>
              </a:prstClr>
            </a:outerShdw>
          </a:effectLst>
          <a:scene3d>
            <a:camera prst="orthographicFront"/>
            <a:lightRig rig="threePt" dir="t"/>
          </a:scene3d>
          <a:sp3d>
            <a:bevelT/>
            <a:bevelB w="165100" prst="coolSlant"/>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b="1" dirty="0">
                <a:latin typeface="Arial" pitchFamily="34" charset="0"/>
                <a:ea typeface="ＭＳ Ｐゴシック" pitchFamily="-128" charset="-128"/>
                <a:cs typeface="Arial" pitchFamily="34" charset="0"/>
              </a:rPr>
              <a:t>Residential</a:t>
            </a:r>
            <a:endParaRPr kumimoji="0" lang="en-US" sz="1200" b="1" i="0" u="none" strike="noStrike" cap="none" normalizeH="0" baseline="0" dirty="0">
              <a:ln>
                <a:noFill/>
              </a:ln>
              <a:effectLst/>
              <a:latin typeface="Arial" pitchFamily="34" charset="0"/>
              <a:ea typeface="ＭＳ Ｐゴシック" pitchFamily="-128" charset="-128"/>
              <a:cs typeface="Arial" pitchFamily="34" charset="0"/>
            </a:endParaRPr>
          </a:p>
        </p:txBody>
      </p:sp>
      <p:sp>
        <p:nvSpPr>
          <p:cNvPr id="23" name="Rectangle 22">
            <a:extLst>
              <a:ext uri="{FF2B5EF4-FFF2-40B4-BE49-F238E27FC236}">
                <a16:creationId xmlns:a16="http://schemas.microsoft.com/office/drawing/2014/main" id="{558C93E3-1490-0F4A-8C11-B766CB25CFE5}"/>
              </a:ext>
            </a:extLst>
          </p:cNvPr>
          <p:cNvSpPr/>
          <p:nvPr/>
        </p:nvSpPr>
        <p:spPr bwMode="auto">
          <a:xfrm>
            <a:off x="1642872" y="1595258"/>
            <a:ext cx="1311191" cy="432137"/>
          </a:xfrm>
          <a:prstGeom prst="rect">
            <a:avLst/>
          </a:prstGeom>
          <a:solidFill>
            <a:schemeClr val="tx1"/>
          </a:solidFill>
          <a:ln w="9525" cap="flat" cmpd="sng" algn="ctr">
            <a:solidFill>
              <a:srgbClr val="92D050"/>
            </a:solidFill>
            <a:prstDash val="solid"/>
            <a:round/>
            <a:headEnd type="none" w="med" len="med"/>
            <a:tailEnd type="none" w="med" len="med"/>
          </a:ln>
          <a:effectLst>
            <a:outerShdw blurRad="50800" dist="50800" dir="2700000" algn="tl" rotWithShape="0">
              <a:prstClr val="black">
                <a:alpha val="50000"/>
              </a:prstClr>
            </a:outerShdw>
          </a:effectLst>
          <a:scene3d>
            <a:camera prst="orthographicFront"/>
            <a:lightRig rig="threePt" dir="t"/>
          </a:scene3d>
          <a:sp3d>
            <a:bevelT/>
            <a:bevelB w="165100" prst="coolSlant"/>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b="1" dirty="0">
                <a:solidFill>
                  <a:schemeClr val="bg1"/>
                </a:solidFill>
                <a:latin typeface="Arial" pitchFamily="34" charset="0"/>
                <a:ea typeface="ＭＳ Ｐゴシック" pitchFamily="-128" charset="-128"/>
                <a:cs typeface="Arial" pitchFamily="34" charset="0"/>
              </a:rPr>
              <a:t>Source</a:t>
            </a:r>
            <a:endParaRPr kumimoji="0" lang="en-US" sz="1200" b="1" i="0" u="none" strike="noStrike" cap="none" normalizeH="0" baseline="0" dirty="0">
              <a:ln>
                <a:noFill/>
              </a:ln>
              <a:solidFill>
                <a:schemeClr val="bg1"/>
              </a:solidFill>
              <a:effectLst/>
              <a:latin typeface="Arial" pitchFamily="34" charset="0"/>
              <a:ea typeface="ＭＳ Ｐゴシック" pitchFamily="-128" charset="-128"/>
              <a:cs typeface="Arial" pitchFamily="34" charset="0"/>
            </a:endParaRPr>
          </a:p>
        </p:txBody>
      </p:sp>
      <p:sp>
        <p:nvSpPr>
          <p:cNvPr id="24" name="Rectangle 23">
            <a:extLst>
              <a:ext uri="{FF2B5EF4-FFF2-40B4-BE49-F238E27FC236}">
                <a16:creationId xmlns:a16="http://schemas.microsoft.com/office/drawing/2014/main" id="{00374F86-8E1A-2E40-987F-1831F606C514}"/>
              </a:ext>
            </a:extLst>
          </p:cNvPr>
          <p:cNvSpPr/>
          <p:nvPr/>
        </p:nvSpPr>
        <p:spPr bwMode="auto">
          <a:xfrm>
            <a:off x="1642871" y="2843494"/>
            <a:ext cx="1340699" cy="518468"/>
          </a:xfrm>
          <a:prstGeom prst="rect">
            <a:avLst/>
          </a:prstGeom>
          <a:solidFill>
            <a:schemeClr val="bg1"/>
          </a:solidFill>
          <a:ln w="9525" cap="flat" cmpd="sng" algn="ctr">
            <a:solidFill>
              <a:srgbClr val="92D050"/>
            </a:solidFill>
            <a:prstDash val="solid"/>
            <a:round/>
            <a:headEnd type="none" w="med" len="med"/>
            <a:tailEnd type="none" w="med" len="med"/>
          </a:ln>
          <a:effectLst>
            <a:outerShdw blurRad="50800" dist="50800" dir="2700000" algn="tl" rotWithShape="0">
              <a:prstClr val="black">
                <a:alpha val="50000"/>
              </a:prstClr>
            </a:outerShdw>
          </a:effectLst>
          <a:scene3d>
            <a:camera prst="orthographicFront"/>
            <a:lightRig rig="threePt" dir="t"/>
          </a:scene3d>
          <a:sp3d>
            <a:bevelT/>
            <a:bevelB w="165100" prst="coolSlant"/>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effectLst/>
                <a:latin typeface="Arial" pitchFamily="34" charset="0"/>
                <a:ea typeface="ＭＳ Ｐゴシック" pitchFamily="-128" charset="-128"/>
                <a:cs typeface="Arial" pitchFamily="34" charset="0"/>
              </a:rPr>
              <a:t>Commercial</a:t>
            </a:r>
          </a:p>
        </p:txBody>
      </p:sp>
      <p:sp>
        <p:nvSpPr>
          <p:cNvPr id="25" name="Rectangle 24">
            <a:extLst>
              <a:ext uri="{FF2B5EF4-FFF2-40B4-BE49-F238E27FC236}">
                <a16:creationId xmlns:a16="http://schemas.microsoft.com/office/drawing/2014/main" id="{2F452E4F-6963-924B-AB48-801851317D7D}"/>
              </a:ext>
            </a:extLst>
          </p:cNvPr>
          <p:cNvSpPr/>
          <p:nvPr/>
        </p:nvSpPr>
        <p:spPr bwMode="auto">
          <a:xfrm>
            <a:off x="1641821" y="3532165"/>
            <a:ext cx="1340699" cy="518468"/>
          </a:xfrm>
          <a:prstGeom prst="rect">
            <a:avLst/>
          </a:prstGeom>
          <a:solidFill>
            <a:schemeClr val="bg1"/>
          </a:solidFill>
          <a:ln w="9525" cap="flat" cmpd="sng" algn="ctr">
            <a:solidFill>
              <a:srgbClr val="92D050"/>
            </a:solidFill>
            <a:prstDash val="solid"/>
            <a:round/>
            <a:headEnd type="none" w="med" len="med"/>
            <a:tailEnd type="none" w="med" len="med"/>
          </a:ln>
          <a:effectLst>
            <a:outerShdw blurRad="50800" dist="50800" dir="2700000" algn="tl" rotWithShape="0">
              <a:prstClr val="black">
                <a:alpha val="50000"/>
              </a:prstClr>
            </a:outerShdw>
          </a:effectLst>
          <a:scene3d>
            <a:camera prst="orthographicFront"/>
            <a:lightRig rig="threePt" dir="t"/>
          </a:scene3d>
          <a:sp3d>
            <a:bevelT/>
            <a:bevelB w="165100" prst="coolSlant"/>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effectLst/>
                <a:latin typeface="Arial" pitchFamily="34" charset="0"/>
                <a:ea typeface="ＭＳ Ｐゴシック" pitchFamily="-128" charset="-128"/>
                <a:cs typeface="Arial" pitchFamily="34" charset="0"/>
              </a:rPr>
              <a:t>Construction Surplus</a:t>
            </a:r>
          </a:p>
        </p:txBody>
      </p:sp>
      <p:sp>
        <p:nvSpPr>
          <p:cNvPr id="26" name="Rectangle 25">
            <a:extLst>
              <a:ext uri="{FF2B5EF4-FFF2-40B4-BE49-F238E27FC236}">
                <a16:creationId xmlns:a16="http://schemas.microsoft.com/office/drawing/2014/main" id="{71677021-EB9B-0F4F-B77F-C43E90D99672}"/>
              </a:ext>
            </a:extLst>
          </p:cNvPr>
          <p:cNvSpPr/>
          <p:nvPr/>
        </p:nvSpPr>
        <p:spPr bwMode="auto">
          <a:xfrm>
            <a:off x="1641821" y="4248902"/>
            <a:ext cx="1340699" cy="518468"/>
          </a:xfrm>
          <a:prstGeom prst="rect">
            <a:avLst/>
          </a:prstGeom>
          <a:solidFill>
            <a:schemeClr val="bg1"/>
          </a:solidFill>
          <a:ln w="9525" cap="flat" cmpd="sng" algn="ctr">
            <a:solidFill>
              <a:srgbClr val="92D050"/>
            </a:solidFill>
            <a:prstDash val="solid"/>
            <a:round/>
            <a:headEnd type="none" w="med" len="med"/>
            <a:tailEnd type="none" w="med" len="med"/>
          </a:ln>
          <a:effectLst>
            <a:outerShdw blurRad="50800" dist="50800" dir="2700000" algn="tl" rotWithShape="0">
              <a:prstClr val="black">
                <a:alpha val="50000"/>
              </a:prstClr>
            </a:outerShdw>
          </a:effectLst>
          <a:scene3d>
            <a:camera prst="orthographicFront"/>
            <a:lightRig rig="threePt" dir="t"/>
          </a:scene3d>
          <a:sp3d>
            <a:bevelT/>
            <a:bevelB w="165100" prst="coolSlant"/>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effectLst/>
                <a:latin typeface="Arial" pitchFamily="34" charset="0"/>
                <a:ea typeface="ＭＳ Ｐゴシック" pitchFamily="-128" charset="-128"/>
                <a:cs typeface="Arial" pitchFamily="34" charset="0"/>
              </a:rPr>
              <a:t>DIY Retailer</a:t>
            </a:r>
          </a:p>
        </p:txBody>
      </p:sp>
      <p:sp>
        <p:nvSpPr>
          <p:cNvPr id="27" name="Rectangle 26">
            <a:extLst>
              <a:ext uri="{FF2B5EF4-FFF2-40B4-BE49-F238E27FC236}">
                <a16:creationId xmlns:a16="http://schemas.microsoft.com/office/drawing/2014/main" id="{F0955155-C7E9-5041-937E-A102FB1F2A17}"/>
              </a:ext>
            </a:extLst>
          </p:cNvPr>
          <p:cNvSpPr/>
          <p:nvPr/>
        </p:nvSpPr>
        <p:spPr bwMode="auto">
          <a:xfrm>
            <a:off x="1641821" y="4937525"/>
            <a:ext cx="1340699" cy="518468"/>
          </a:xfrm>
          <a:prstGeom prst="rect">
            <a:avLst/>
          </a:prstGeom>
          <a:solidFill>
            <a:schemeClr val="bg1"/>
          </a:solidFill>
          <a:ln w="9525" cap="flat" cmpd="sng" algn="ctr">
            <a:solidFill>
              <a:srgbClr val="92D050"/>
            </a:solidFill>
            <a:prstDash val="solid"/>
            <a:round/>
            <a:headEnd type="none" w="med" len="med"/>
            <a:tailEnd type="none" w="med" len="med"/>
          </a:ln>
          <a:effectLst>
            <a:outerShdw blurRad="50800" dist="50800" dir="2700000" algn="tl" rotWithShape="0">
              <a:prstClr val="black">
                <a:alpha val="50000"/>
              </a:prstClr>
            </a:outerShdw>
          </a:effectLst>
          <a:scene3d>
            <a:camera prst="orthographicFront"/>
            <a:lightRig rig="threePt" dir="t"/>
          </a:scene3d>
          <a:sp3d>
            <a:bevelT/>
            <a:bevelB w="165100" prst="coolSlant"/>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effectLst/>
                <a:latin typeface="Arial" pitchFamily="34" charset="0"/>
                <a:ea typeface="ＭＳ Ｐゴシック" pitchFamily="-128" charset="-128"/>
                <a:cs typeface="Arial" pitchFamily="34" charset="0"/>
              </a:rPr>
              <a:t>Resale/Amazon</a:t>
            </a:r>
          </a:p>
        </p:txBody>
      </p:sp>
      <p:sp>
        <p:nvSpPr>
          <p:cNvPr id="28" name="Rectangle 27">
            <a:extLst>
              <a:ext uri="{FF2B5EF4-FFF2-40B4-BE49-F238E27FC236}">
                <a16:creationId xmlns:a16="http://schemas.microsoft.com/office/drawing/2014/main" id="{93FECA13-3435-1F4E-9A92-C3EB8092EDBA}"/>
              </a:ext>
            </a:extLst>
          </p:cNvPr>
          <p:cNvSpPr/>
          <p:nvPr/>
        </p:nvSpPr>
        <p:spPr bwMode="auto">
          <a:xfrm>
            <a:off x="1641821" y="5654262"/>
            <a:ext cx="1340699" cy="518468"/>
          </a:xfrm>
          <a:prstGeom prst="rect">
            <a:avLst/>
          </a:prstGeom>
          <a:solidFill>
            <a:schemeClr val="bg1"/>
          </a:solidFill>
          <a:ln w="9525" cap="flat" cmpd="sng" algn="ctr">
            <a:solidFill>
              <a:srgbClr val="92D050"/>
            </a:solidFill>
            <a:prstDash val="solid"/>
            <a:round/>
            <a:headEnd type="none" w="med" len="med"/>
            <a:tailEnd type="none" w="med" len="med"/>
          </a:ln>
          <a:effectLst>
            <a:outerShdw blurRad="50800" dist="50800" dir="2700000" algn="tl" rotWithShape="0">
              <a:prstClr val="black">
                <a:alpha val="50000"/>
              </a:prstClr>
            </a:outerShdw>
          </a:effectLst>
          <a:scene3d>
            <a:camera prst="orthographicFront"/>
            <a:lightRig rig="threePt" dir="t"/>
          </a:scene3d>
          <a:sp3d>
            <a:bevelT/>
            <a:bevelB w="165100" prst="coolSlant"/>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effectLst/>
                <a:latin typeface="Arial" pitchFamily="34" charset="0"/>
                <a:ea typeface="ＭＳ Ｐゴシック" pitchFamily="-128" charset="-128"/>
                <a:cs typeface="Arial" pitchFamily="34" charset="0"/>
              </a:rPr>
              <a:t>End-User</a:t>
            </a:r>
          </a:p>
        </p:txBody>
      </p:sp>
      <p:sp>
        <p:nvSpPr>
          <p:cNvPr id="29" name="Rectangle 28">
            <a:extLst>
              <a:ext uri="{FF2B5EF4-FFF2-40B4-BE49-F238E27FC236}">
                <a16:creationId xmlns:a16="http://schemas.microsoft.com/office/drawing/2014/main" id="{58521A3C-471A-F64D-820B-1B6BA079FECC}"/>
              </a:ext>
            </a:extLst>
          </p:cNvPr>
          <p:cNvSpPr/>
          <p:nvPr/>
        </p:nvSpPr>
        <p:spPr bwMode="auto">
          <a:xfrm>
            <a:off x="8615903" y="1585824"/>
            <a:ext cx="1846115" cy="432137"/>
          </a:xfrm>
          <a:prstGeom prst="rect">
            <a:avLst/>
          </a:prstGeom>
          <a:solidFill>
            <a:schemeClr val="tx1"/>
          </a:solidFill>
          <a:ln w="9525" cap="flat" cmpd="sng" algn="ctr">
            <a:solidFill>
              <a:srgbClr val="92D050"/>
            </a:solidFill>
            <a:prstDash val="solid"/>
            <a:round/>
            <a:headEnd type="none" w="med" len="med"/>
            <a:tailEnd type="none" w="med" len="med"/>
          </a:ln>
          <a:effectLst>
            <a:outerShdw blurRad="50800" dist="50800" dir="2700000" algn="tl" rotWithShape="0">
              <a:prstClr val="black">
                <a:alpha val="50000"/>
              </a:prstClr>
            </a:outerShdw>
          </a:effectLst>
          <a:scene3d>
            <a:camera prst="orthographicFront"/>
            <a:lightRig rig="threePt" dir="t"/>
          </a:scene3d>
          <a:sp3d>
            <a:bevelT/>
            <a:bevelB w="165100" prst="coolSlant"/>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chemeClr val="bg1"/>
                </a:solidFill>
                <a:effectLst/>
                <a:latin typeface="Arial" pitchFamily="34" charset="0"/>
                <a:ea typeface="ＭＳ Ｐゴシック" pitchFamily="-128" charset="-128"/>
                <a:cs typeface="Arial" pitchFamily="34" charset="0"/>
              </a:rPr>
              <a:t>Needs</a:t>
            </a:r>
          </a:p>
        </p:txBody>
      </p:sp>
      <p:sp>
        <p:nvSpPr>
          <p:cNvPr id="30" name="Rectangle 29">
            <a:extLst>
              <a:ext uri="{FF2B5EF4-FFF2-40B4-BE49-F238E27FC236}">
                <a16:creationId xmlns:a16="http://schemas.microsoft.com/office/drawing/2014/main" id="{292B9D0C-D74D-604E-8FB9-D60C81EEE645}"/>
              </a:ext>
            </a:extLst>
          </p:cNvPr>
          <p:cNvSpPr/>
          <p:nvPr/>
        </p:nvSpPr>
        <p:spPr>
          <a:xfrm>
            <a:off x="8615904" y="2126758"/>
            <a:ext cx="1846115" cy="1235251"/>
          </a:xfrm>
          <a:prstGeom prst="rect">
            <a:avLst/>
          </a:prstGeom>
          <a:solidFill>
            <a:schemeClr val="accent6">
              <a:lumMod val="20000"/>
              <a:lumOff val="80000"/>
            </a:schemeClr>
          </a:solidFill>
          <a:ln>
            <a:solidFill>
              <a:srgbClr val="92D05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b="1" dirty="0">
                <a:solidFill>
                  <a:schemeClr val="tx1"/>
                </a:solidFill>
              </a:rPr>
              <a:t>-Discounted pricing</a:t>
            </a:r>
          </a:p>
          <a:p>
            <a:r>
              <a:rPr lang="en-US" sz="1100" b="1" dirty="0">
                <a:solidFill>
                  <a:schemeClr val="tx1"/>
                </a:solidFill>
              </a:rPr>
              <a:t>-Stocked inventory</a:t>
            </a:r>
          </a:p>
          <a:p>
            <a:r>
              <a:rPr lang="en-US" sz="1100" b="1" dirty="0">
                <a:solidFill>
                  <a:schemeClr val="tx1"/>
                </a:solidFill>
              </a:rPr>
              <a:t>-Education program</a:t>
            </a:r>
          </a:p>
          <a:p>
            <a:r>
              <a:rPr lang="en-US" sz="1100" b="1" dirty="0">
                <a:solidFill>
                  <a:schemeClr val="tx1"/>
                </a:solidFill>
              </a:rPr>
              <a:t>-Some customizable marketing material information</a:t>
            </a:r>
          </a:p>
        </p:txBody>
      </p:sp>
      <p:sp>
        <p:nvSpPr>
          <p:cNvPr id="31" name="Rectangle 30">
            <a:extLst>
              <a:ext uri="{FF2B5EF4-FFF2-40B4-BE49-F238E27FC236}">
                <a16:creationId xmlns:a16="http://schemas.microsoft.com/office/drawing/2014/main" id="{4981B0AA-7B23-F04A-BA69-E82F1D67BDDA}"/>
              </a:ext>
            </a:extLst>
          </p:cNvPr>
          <p:cNvSpPr/>
          <p:nvPr/>
        </p:nvSpPr>
        <p:spPr>
          <a:xfrm>
            <a:off x="8615904" y="3532119"/>
            <a:ext cx="1846115" cy="1235251"/>
          </a:xfrm>
          <a:prstGeom prst="rect">
            <a:avLst/>
          </a:prstGeom>
          <a:solidFill>
            <a:schemeClr val="accent6">
              <a:lumMod val="20000"/>
              <a:lumOff val="80000"/>
            </a:schemeClr>
          </a:solidFill>
          <a:ln>
            <a:solidFill>
              <a:srgbClr val="92D05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b="1" dirty="0">
                <a:solidFill>
                  <a:schemeClr val="tx1"/>
                </a:solidFill>
              </a:rPr>
              <a:t>-Marketing campaign</a:t>
            </a:r>
          </a:p>
          <a:p>
            <a:r>
              <a:rPr lang="en-US" sz="1100" b="1" dirty="0">
                <a:solidFill>
                  <a:schemeClr val="tx1"/>
                </a:solidFill>
              </a:rPr>
              <a:t>-Education program</a:t>
            </a:r>
          </a:p>
          <a:p>
            <a:r>
              <a:rPr lang="en-US" sz="1100" b="1" dirty="0">
                <a:solidFill>
                  <a:schemeClr val="tx1"/>
                </a:solidFill>
              </a:rPr>
              <a:t>-Advertising campaign</a:t>
            </a:r>
          </a:p>
          <a:p>
            <a:r>
              <a:rPr lang="en-US" sz="1100" b="1" dirty="0">
                <a:solidFill>
                  <a:schemeClr val="tx1"/>
                </a:solidFill>
              </a:rPr>
              <a:t>-Display setup</a:t>
            </a:r>
          </a:p>
        </p:txBody>
      </p:sp>
      <p:sp>
        <p:nvSpPr>
          <p:cNvPr id="32" name="Rectangle 31">
            <a:extLst>
              <a:ext uri="{FF2B5EF4-FFF2-40B4-BE49-F238E27FC236}">
                <a16:creationId xmlns:a16="http://schemas.microsoft.com/office/drawing/2014/main" id="{85B4E4DD-E0E0-B84A-9C3B-786BA596248B}"/>
              </a:ext>
            </a:extLst>
          </p:cNvPr>
          <p:cNvSpPr/>
          <p:nvPr/>
        </p:nvSpPr>
        <p:spPr>
          <a:xfrm>
            <a:off x="8615904" y="4937479"/>
            <a:ext cx="1846115" cy="1235251"/>
          </a:xfrm>
          <a:prstGeom prst="rect">
            <a:avLst/>
          </a:prstGeom>
          <a:solidFill>
            <a:schemeClr val="accent6">
              <a:lumMod val="20000"/>
              <a:lumOff val="80000"/>
            </a:schemeClr>
          </a:solidFill>
          <a:ln>
            <a:solidFill>
              <a:srgbClr val="92D05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b="1" dirty="0">
                <a:solidFill>
                  <a:schemeClr val="tx1"/>
                </a:solidFill>
              </a:rPr>
              <a:t>-Affiliate program</a:t>
            </a:r>
          </a:p>
          <a:p>
            <a:r>
              <a:rPr lang="en-US" sz="1100" b="1" dirty="0">
                <a:solidFill>
                  <a:schemeClr val="tx1"/>
                </a:solidFill>
              </a:rPr>
              <a:t>-Installation video</a:t>
            </a:r>
          </a:p>
          <a:p>
            <a:r>
              <a:rPr lang="en-US" sz="1100" b="1" dirty="0">
                <a:solidFill>
                  <a:schemeClr val="tx1"/>
                </a:solidFill>
              </a:rPr>
              <a:t>-Maintenance video</a:t>
            </a:r>
          </a:p>
          <a:p>
            <a:r>
              <a:rPr lang="en-US" sz="1100" b="1" dirty="0">
                <a:solidFill>
                  <a:schemeClr val="tx1"/>
                </a:solidFill>
              </a:rPr>
              <a:t>-Energy savings comparison</a:t>
            </a:r>
          </a:p>
          <a:p>
            <a:r>
              <a:rPr lang="en-US" sz="1100" b="1" dirty="0">
                <a:solidFill>
                  <a:schemeClr val="tx1"/>
                </a:solidFill>
              </a:rPr>
              <a:t>-Tax form and education</a:t>
            </a:r>
          </a:p>
          <a:p>
            <a:r>
              <a:rPr lang="en-US" sz="1100" b="1" dirty="0">
                <a:solidFill>
                  <a:schemeClr val="tx1"/>
                </a:solidFill>
              </a:rPr>
              <a:t>-Phone App</a:t>
            </a:r>
          </a:p>
          <a:p>
            <a:endParaRPr lang="en-US" sz="1100" b="1" dirty="0">
              <a:solidFill>
                <a:schemeClr val="tx1"/>
              </a:solidFill>
            </a:endParaRPr>
          </a:p>
        </p:txBody>
      </p:sp>
    </p:spTree>
    <p:extLst>
      <p:ext uri="{BB962C8B-B14F-4D97-AF65-F5344CB8AC3E}">
        <p14:creationId xmlns:p14="http://schemas.microsoft.com/office/powerpoint/2010/main" val="2831684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7AB65-FF3E-8E4E-B310-905EC6305A0E}"/>
              </a:ext>
            </a:extLst>
          </p:cNvPr>
          <p:cNvSpPr>
            <a:spLocks noGrp="1"/>
          </p:cNvSpPr>
          <p:nvPr>
            <p:ph type="title"/>
          </p:nvPr>
        </p:nvSpPr>
        <p:spPr/>
        <p:txBody>
          <a:bodyPr/>
          <a:lstStyle/>
          <a:p>
            <a:r>
              <a:rPr lang="en-US" dirty="0"/>
              <a:t>Market/Customer </a:t>
            </a:r>
            <a:r>
              <a:rPr lang="en-US"/>
              <a:t>Value Chain</a:t>
            </a:r>
            <a:endParaRPr lang="en-US" dirty="0"/>
          </a:p>
        </p:txBody>
      </p:sp>
      <p:sp>
        <p:nvSpPr>
          <p:cNvPr id="7" name="TextBox 6">
            <a:extLst>
              <a:ext uri="{FF2B5EF4-FFF2-40B4-BE49-F238E27FC236}">
                <a16:creationId xmlns:a16="http://schemas.microsoft.com/office/drawing/2014/main" id="{F4F81122-2064-5C45-83F6-E0181A72AC97}"/>
              </a:ext>
            </a:extLst>
          </p:cNvPr>
          <p:cNvSpPr txBox="1"/>
          <p:nvPr/>
        </p:nvSpPr>
        <p:spPr>
          <a:xfrm>
            <a:off x="10648848" y="135352"/>
            <a:ext cx="1462260" cy="369332"/>
          </a:xfrm>
          <a:prstGeom prst="rect">
            <a:avLst/>
          </a:prstGeom>
          <a:noFill/>
        </p:spPr>
        <p:txBody>
          <a:bodyPr wrap="none" rtlCol="0">
            <a:spAutoFit/>
          </a:bodyPr>
          <a:lstStyle/>
          <a:p>
            <a:r>
              <a:rPr lang="en-US" dirty="0"/>
              <a:t>FY 2022-2026</a:t>
            </a:r>
          </a:p>
        </p:txBody>
      </p:sp>
      <p:graphicFrame>
        <p:nvGraphicFramePr>
          <p:cNvPr id="10" name="Table 9">
            <a:extLst>
              <a:ext uri="{FF2B5EF4-FFF2-40B4-BE49-F238E27FC236}">
                <a16:creationId xmlns:a16="http://schemas.microsoft.com/office/drawing/2014/main" id="{B6BD7E77-567E-9D47-8221-A5BF98FFC697}"/>
              </a:ext>
            </a:extLst>
          </p:cNvPr>
          <p:cNvGraphicFramePr>
            <a:graphicFrameLocks noGrp="1"/>
          </p:cNvGraphicFramePr>
          <p:nvPr>
            <p:extLst>
              <p:ext uri="{D42A27DB-BD31-4B8C-83A1-F6EECF244321}">
                <p14:modId xmlns:p14="http://schemas.microsoft.com/office/powerpoint/2010/main" val="3182804559"/>
              </p:ext>
            </p:extLst>
          </p:nvPr>
        </p:nvGraphicFramePr>
        <p:xfrm>
          <a:off x="733890" y="1451781"/>
          <a:ext cx="10084799" cy="3619839"/>
        </p:xfrm>
        <a:graphic>
          <a:graphicData uri="http://schemas.openxmlformats.org/drawingml/2006/table">
            <a:tbl>
              <a:tblPr firstRow="1" bandRow="1">
                <a:effectLst>
                  <a:outerShdw blurRad="63500" sx="102000" sy="102000" algn="ctr" rotWithShape="0">
                    <a:prstClr val="black">
                      <a:alpha val="40000"/>
                    </a:prstClr>
                  </a:outerShdw>
                </a:effectLst>
                <a:tableStyleId>{AF606853-7671-496A-8E4F-DF71F8EC918B}</a:tableStyleId>
              </a:tblPr>
              <a:tblGrid>
                <a:gridCol w="3133264">
                  <a:extLst>
                    <a:ext uri="{9D8B030D-6E8A-4147-A177-3AD203B41FA5}">
                      <a16:colId xmlns:a16="http://schemas.microsoft.com/office/drawing/2014/main" val="20000"/>
                    </a:ext>
                  </a:extLst>
                </a:gridCol>
                <a:gridCol w="2359463">
                  <a:extLst>
                    <a:ext uri="{9D8B030D-6E8A-4147-A177-3AD203B41FA5}">
                      <a16:colId xmlns:a16="http://schemas.microsoft.com/office/drawing/2014/main" val="20001"/>
                    </a:ext>
                  </a:extLst>
                </a:gridCol>
                <a:gridCol w="2486316">
                  <a:extLst>
                    <a:ext uri="{9D8B030D-6E8A-4147-A177-3AD203B41FA5}">
                      <a16:colId xmlns:a16="http://schemas.microsoft.com/office/drawing/2014/main" val="20002"/>
                    </a:ext>
                  </a:extLst>
                </a:gridCol>
                <a:gridCol w="2105756">
                  <a:extLst>
                    <a:ext uri="{9D8B030D-6E8A-4147-A177-3AD203B41FA5}">
                      <a16:colId xmlns:a16="http://schemas.microsoft.com/office/drawing/2014/main" val="20003"/>
                    </a:ext>
                  </a:extLst>
                </a:gridCol>
              </a:tblGrid>
              <a:tr h="1414094">
                <a:tc>
                  <a:txBody>
                    <a:bodyPr/>
                    <a:lstStyle/>
                    <a:p>
                      <a:r>
                        <a:rPr lang="en-US" dirty="0"/>
                        <a:t>Customer</a:t>
                      </a:r>
                    </a:p>
                  </a:txBody>
                  <a:tcPr anchor="ctr">
                    <a:cell3D prstMaterial="dkEdge">
                      <a:bevel/>
                      <a:lightRig rig="flood" dir="t"/>
                    </a:cell3D>
                  </a:tcPr>
                </a:tc>
                <a:tc>
                  <a:txBody>
                    <a:bodyPr/>
                    <a:lstStyle/>
                    <a:p>
                      <a:r>
                        <a:rPr lang="en-US" dirty="0"/>
                        <a:t>Who has to fix a problem with our protect failing?</a:t>
                      </a:r>
                    </a:p>
                  </a:txBody>
                  <a:tcPr anchor="ctr">
                    <a:cell3D prstMaterial="dkEdge">
                      <a:bevel/>
                      <a:lightRig rig="flood" dir="t"/>
                    </a:cell3D>
                  </a:tcPr>
                </a:tc>
                <a:tc>
                  <a:txBody>
                    <a:bodyPr/>
                    <a:lstStyle/>
                    <a:p>
                      <a:r>
                        <a:rPr lang="en-US" dirty="0"/>
                        <a:t>Who stands to lose financially if there is a problem?</a:t>
                      </a:r>
                    </a:p>
                  </a:txBody>
                  <a:tcPr anchor="ctr">
                    <a:cell3D prstMaterial="dkEdge">
                      <a:bevel/>
                      <a:lightRig rig="flood" dir="t"/>
                    </a:cell3D>
                  </a:tcPr>
                </a:tc>
                <a:tc>
                  <a:txBody>
                    <a:bodyPr/>
                    <a:lstStyle/>
                    <a:p>
                      <a:r>
                        <a:rPr lang="en-US" dirty="0"/>
                        <a:t>Who sees the value of our offering?</a:t>
                      </a:r>
                    </a:p>
                  </a:txBody>
                  <a:tcPr anchor="ctr">
                    <a:cell3D prstMaterial="dkEdge">
                      <a:bevel/>
                      <a:lightRig rig="flood" dir="t"/>
                    </a:cell3D>
                  </a:tcPr>
                </a:tc>
                <a:extLst>
                  <a:ext uri="{0D108BD9-81ED-4DB2-BD59-A6C34878D82A}">
                    <a16:rowId xmlns:a16="http://schemas.microsoft.com/office/drawing/2014/main" val="10000"/>
                  </a:ext>
                </a:extLst>
              </a:tr>
              <a:tr h="441149">
                <a:tc>
                  <a:txBody>
                    <a:bodyPr/>
                    <a:lstStyle/>
                    <a:p>
                      <a:r>
                        <a:rPr lang="en-US" b="1" dirty="0"/>
                        <a:t>Distributors</a:t>
                      </a:r>
                    </a:p>
                  </a:txBody>
                  <a:tcPr>
                    <a:cell3D prstMaterial="dkEdge">
                      <a:bevel/>
                      <a:lightRig rig="flood" dir="t"/>
                    </a:cell3D>
                  </a:tcPr>
                </a:tc>
                <a:tc>
                  <a:txBody>
                    <a:bodyPr/>
                    <a:lstStyle/>
                    <a:p>
                      <a:pPr algn="ctr"/>
                      <a:endParaRPr lang="en-US" b="1">
                        <a:solidFill>
                          <a:schemeClr val="bg1"/>
                        </a:solidFill>
                      </a:endParaRPr>
                    </a:p>
                  </a:txBody>
                  <a:tcPr>
                    <a:cell3D prstMaterial="dkEdge">
                      <a:bevel/>
                      <a:lightRig rig="flood" dir="t"/>
                    </a:cell3D>
                  </a:tcPr>
                </a:tc>
                <a:tc>
                  <a:txBody>
                    <a:bodyPr/>
                    <a:lstStyle/>
                    <a:p>
                      <a:pPr algn="ctr"/>
                      <a:r>
                        <a:rPr lang="en-US" b="1" dirty="0">
                          <a:solidFill>
                            <a:schemeClr val="bg1"/>
                          </a:solidFill>
                        </a:rPr>
                        <a:t>X</a:t>
                      </a:r>
                    </a:p>
                  </a:txBody>
                  <a:tcPr>
                    <a:cell3D prstMaterial="dkEdge">
                      <a:bevel/>
                      <a:lightRig rig="flood" dir="t"/>
                    </a:cell3D>
                  </a:tcPr>
                </a:tc>
                <a:tc>
                  <a:txBody>
                    <a:bodyPr/>
                    <a:lstStyle/>
                    <a:p>
                      <a:pPr algn="ctr"/>
                      <a:r>
                        <a:rPr lang="en-US" b="1" dirty="0">
                          <a:solidFill>
                            <a:schemeClr val="bg1"/>
                          </a:solidFill>
                        </a:rPr>
                        <a:t>X</a:t>
                      </a:r>
                    </a:p>
                  </a:txBody>
                  <a:tcPr>
                    <a:cell3D prstMaterial="dkEdge">
                      <a:bevel/>
                      <a:lightRig rig="flood" dir="t"/>
                    </a:cell3D>
                  </a:tcPr>
                </a:tc>
                <a:extLst>
                  <a:ext uri="{0D108BD9-81ED-4DB2-BD59-A6C34878D82A}">
                    <a16:rowId xmlns:a16="http://schemas.microsoft.com/office/drawing/2014/main" val="10001"/>
                  </a:ext>
                </a:extLst>
              </a:tr>
              <a:tr h="441149">
                <a:tc>
                  <a:txBody>
                    <a:bodyPr/>
                    <a:lstStyle/>
                    <a:p>
                      <a:r>
                        <a:rPr lang="en-US" b="1" baseline="0" dirty="0"/>
                        <a:t>Builders</a:t>
                      </a:r>
                    </a:p>
                  </a:txBody>
                  <a:tcPr>
                    <a:cell3D prstMaterial="dkEdge">
                      <a:bevel/>
                      <a:lightRig rig="flood" dir="t"/>
                    </a:cell3D>
                  </a:tcPr>
                </a:tc>
                <a:tc>
                  <a:txBody>
                    <a:bodyPr/>
                    <a:lstStyle/>
                    <a:p>
                      <a:pPr algn="ctr"/>
                      <a:r>
                        <a:rPr lang="en-US" b="1" dirty="0">
                          <a:solidFill>
                            <a:schemeClr val="bg1"/>
                          </a:solidFill>
                        </a:rPr>
                        <a:t>XX</a:t>
                      </a:r>
                    </a:p>
                  </a:txBody>
                  <a:tcPr>
                    <a:cell3D prstMaterial="dkEdge">
                      <a:bevel/>
                      <a:lightRig rig="flood" dir="t"/>
                    </a:cell3D>
                  </a:tcPr>
                </a:tc>
                <a:tc>
                  <a:txBody>
                    <a:bodyPr/>
                    <a:lstStyle/>
                    <a:p>
                      <a:pPr algn="ctr"/>
                      <a:endParaRPr lang="en-US" b="1" dirty="0">
                        <a:solidFill>
                          <a:schemeClr val="bg1"/>
                        </a:solidFill>
                      </a:endParaRPr>
                    </a:p>
                  </a:txBody>
                  <a:tcPr>
                    <a:cell3D prstMaterial="dkEdge">
                      <a:bevel/>
                      <a:lightRig rig="flood" dir="t"/>
                    </a:cell3D>
                  </a:tcPr>
                </a:tc>
                <a:tc>
                  <a:txBody>
                    <a:bodyPr/>
                    <a:lstStyle/>
                    <a:p>
                      <a:pPr algn="ctr"/>
                      <a:r>
                        <a:rPr lang="en-US" b="1" dirty="0">
                          <a:solidFill>
                            <a:schemeClr val="bg1"/>
                          </a:solidFill>
                        </a:rPr>
                        <a:t>XX</a:t>
                      </a:r>
                    </a:p>
                  </a:txBody>
                  <a:tcPr>
                    <a:cell3D prstMaterial="dkEdge">
                      <a:bevel/>
                      <a:lightRig rig="flood" dir="t"/>
                    </a:cell3D>
                  </a:tcPr>
                </a:tc>
                <a:extLst>
                  <a:ext uri="{0D108BD9-81ED-4DB2-BD59-A6C34878D82A}">
                    <a16:rowId xmlns:a16="http://schemas.microsoft.com/office/drawing/2014/main" val="10002"/>
                  </a:ext>
                </a:extLst>
              </a:tr>
              <a:tr h="441149">
                <a:tc>
                  <a:txBody>
                    <a:bodyPr/>
                    <a:lstStyle/>
                    <a:p>
                      <a:r>
                        <a:rPr lang="en-US" b="1" dirty="0"/>
                        <a:t>Outside Home Warranties</a:t>
                      </a:r>
                    </a:p>
                  </a:txBody>
                  <a:tcPr>
                    <a:cell3D prstMaterial="dkEdge">
                      <a:bevel/>
                      <a:lightRig rig="flood" dir="t"/>
                    </a:cell3D>
                  </a:tcPr>
                </a:tc>
                <a:tc>
                  <a:txBody>
                    <a:bodyPr/>
                    <a:lstStyle/>
                    <a:p>
                      <a:pPr algn="ctr"/>
                      <a:r>
                        <a:rPr lang="en-US" b="1" dirty="0">
                          <a:solidFill>
                            <a:schemeClr val="bg1"/>
                          </a:solidFill>
                        </a:rPr>
                        <a:t>XX</a:t>
                      </a:r>
                    </a:p>
                  </a:txBody>
                  <a:tcPr>
                    <a:cell3D prstMaterial="dkEdge">
                      <a:bevel/>
                      <a:lightRig rig="flood" dir="t"/>
                    </a:cell3D>
                  </a:tcPr>
                </a:tc>
                <a:tc>
                  <a:txBody>
                    <a:bodyPr/>
                    <a:lstStyle/>
                    <a:p>
                      <a:pPr algn="ctr"/>
                      <a:r>
                        <a:rPr lang="en-US" b="1" dirty="0">
                          <a:solidFill>
                            <a:schemeClr val="bg1"/>
                          </a:solidFill>
                        </a:rPr>
                        <a:t>XXX</a:t>
                      </a:r>
                    </a:p>
                  </a:txBody>
                  <a:tcPr>
                    <a:cell3D prstMaterial="dkEdge">
                      <a:bevel/>
                      <a:lightRig rig="flood" dir="t"/>
                    </a:cell3D>
                  </a:tcPr>
                </a:tc>
                <a:tc>
                  <a:txBody>
                    <a:bodyPr/>
                    <a:lstStyle/>
                    <a:p>
                      <a:pPr algn="ctr"/>
                      <a:endParaRPr lang="en-US" b="1" dirty="0">
                        <a:solidFill>
                          <a:schemeClr val="bg1"/>
                        </a:solidFill>
                      </a:endParaRPr>
                    </a:p>
                  </a:txBody>
                  <a:tcPr>
                    <a:cell3D prstMaterial="dkEdge">
                      <a:bevel/>
                      <a:lightRig rig="flood" dir="t"/>
                    </a:cell3D>
                  </a:tcPr>
                </a:tc>
                <a:extLst>
                  <a:ext uri="{0D108BD9-81ED-4DB2-BD59-A6C34878D82A}">
                    <a16:rowId xmlns:a16="http://schemas.microsoft.com/office/drawing/2014/main" val="10003"/>
                  </a:ext>
                </a:extLst>
              </a:tr>
              <a:tr h="441149">
                <a:tc>
                  <a:txBody>
                    <a:bodyPr/>
                    <a:lstStyle/>
                    <a:p>
                      <a:r>
                        <a:rPr lang="en-US" b="1" dirty="0"/>
                        <a:t>Online Sellers</a:t>
                      </a:r>
                    </a:p>
                  </a:txBody>
                  <a:tcPr>
                    <a:cell3D prstMaterial="dkEdge">
                      <a:bevel/>
                      <a:lightRig rig="flood" dir="t"/>
                    </a:cell3D>
                  </a:tcPr>
                </a:tc>
                <a:tc>
                  <a:txBody>
                    <a:bodyPr/>
                    <a:lstStyle/>
                    <a:p>
                      <a:pPr algn="ctr"/>
                      <a:endParaRPr lang="en-US" b="1" dirty="0">
                        <a:solidFill>
                          <a:schemeClr val="bg1"/>
                        </a:solidFill>
                      </a:endParaRPr>
                    </a:p>
                  </a:txBody>
                  <a:tcPr>
                    <a:cell3D prstMaterial="dkEdge">
                      <a:bevel/>
                      <a:lightRig rig="flood" dir="t"/>
                    </a:cell3D>
                  </a:tcPr>
                </a:tc>
                <a:tc>
                  <a:txBody>
                    <a:bodyPr/>
                    <a:lstStyle/>
                    <a:p>
                      <a:pPr algn="ctr"/>
                      <a:endParaRPr lang="en-US" b="1">
                        <a:solidFill>
                          <a:schemeClr val="bg1"/>
                        </a:solidFill>
                      </a:endParaRPr>
                    </a:p>
                  </a:txBody>
                  <a:tcPr>
                    <a:cell3D prstMaterial="dkEdge">
                      <a:bevel/>
                      <a:lightRig rig="flood" dir="t"/>
                    </a:cell3D>
                  </a:tcPr>
                </a:tc>
                <a:tc>
                  <a:txBody>
                    <a:bodyPr/>
                    <a:lstStyle/>
                    <a:p>
                      <a:pPr algn="ctr"/>
                      <a:r>
                        <a:rPr lang="en-US" b="1" dirty="0">
                          <a:solidFill>
                            <a:schemeClr val="bg1"/>
                          </a:solidFill>
                        </a:rPr>
                        <a:t>X</a:t>
                      </a:r>
                    </a:p>
                  </a:txBody>
                  <a:tcPr>
                    <a:cell3D prstMaterial="dkEdge">
                      <a:bevel/>
                      <a:lightRig rig="flood" dir="t"/>
                    </a:cell3D>
                  </a:tcPr>
                </a:tc>
                <a:extLst>
                  <a:ext uri="{0D108BD9-81ED-4DB2-BD59-A6C34878D82A}">
                    <a16:rowId xmlns:a16="http://schemas.microsoft.com/office/drawing/2014/main" val="10004"/>
                  </a:ext>
                </a:extLst>
              </a:tr>
              <a:tr h="441149">
                <a:tc>
                  <a:txBody>
                    <a:bodyPr/>
                    <a:lstStyle/>
                    <a:p>
                      <a:r>
                        <a:rPr lang="en-US" b="1" dirty="0"/>
                        <a:t>End User-</a:t>
                      </a:r>
                      <a:r>
                        <a:rPr lang="en-US" b="1" baseline="0" dirty="0"/>
                        <a:t> Consumer</a:t>
                      </a:r>
                      <a:endParaRPr lang="en-US" b="1" dirty="0"/>
                    </a:p>
                  </a:txBody>
                  <a:tcPr>
                    <a:cell3D prstMaterial="dkEdge">
                      <a:bevel/>
                      <a:lightRig rig="flood" dir="t"/>
                    </a:cell3D>
                  </a:tcPr>
                </a:tc>
                <a:tc>
                  <a:txBody>
                    <a:bodyPr/>
                    <a:lstStyle/>
                    <a:p>
                      <a:pPr algn="ctr"/>
                      <a:r>
                        <a:rPr lang="en-US" b="1" dirty="0">
                          <a:solidFill>
                            <a:schemeClr val="bg1"/>
                          </a:solidFill>
                        </a:rPr>
                        <a:t>X</a:t>
                      </a:r>
                    </a:p>
                  </a:txBody>
                  <a:tcPr>
                    <a:cell3D prstMaterial="dkEdge">
                      <a:bevel/>
                      <a:lightRig rig="flood" dir="t"/>
                    </a:cell3D>
                  </a:tcPr>
                </a:tc>
                <a:tc>
                  <a:txBody>
                    <a:bodyPr/>
                    <a:lstStyle/>
                    <a:p>
                      <a:pPr algn="ctr"/>
                      <a:r>
                        <a:rPr lang="en-US" b="1" dirty="0">
                          <a:solidFill>
                            <a:schemeClr val="bg1"/>
                          </a:solidFill>
                        </a:rPr>
                        <a:t>XX</a:t>
                      </a:r>
                    </a:p>
                  </a:txBody>
                  <a:tcPr>
                    <a:cell3D prstMaterial="dkEdge">
                      <a:bevel/>
                      <a:lightRig rig="flood" dir="t"/>
                    </a:cell3D>
                  </a:tcPr>
                </a:tc>
                <a:tc>
                  <a:txBody>
                    <a:bodyPr/>
                    <a:lstStyle/>
                    <a:p>
                      <a:pPr algn="ctr"/>
                      <a:r>
                        <a:rPr lang="en-US" b="1" dirty="0">
                          <a:solidFill>
                            <a:schemeClr val="bg1"/>
                          </a:solidFill>
                        </a:rPr>
                        <a:t>XXX</a:t>
                      </a:r>
                    </a:p>
                  </a:txBody>
                  <a:tcPr>
                    <a:cell3D prstMaterial="dkEdge">
                      <a:bevel/>
                      <a:lightRig rig="flood" dir="t"/>
                    </a:cell3D>
                  </a:tcPr>
                </a:tc>
                <a:extLst>
                  <a:ext uri="{0D108BD9-81ED-4DB2-BD59-A6C34878D82A}">
                    <a16:rowId xmlns:a16="http://schemas.microsoft.com/office/drawing/2014/main" val="10005"/>
                  </a:ext>
                </a:extLst>
              </a:tr>
            </a:tbl>
          </a:graphicData>
        </a:graphic>
      </p:graphicFrame>
      <p:sp>
        <p:nvSpPr>
          <p:cNvPr id="11" name="TextBox 10">
            <a:extLst>
              <a:ext uri="{FF2B5EF4-FFF2-40B4-BE49-F238E27FC236}">
                <a16:creationId xmlns:a16="http://schemas.microsoft.com/office/drawing/2014/main" id="{212CD4B4-D7AA-2D47-A4C6-137416EA35C2}"/>
              </a:ext>
            </a:extLst>
          </p:cNvPr>
          <p:cNvSpPr txBox="1"/>
          <p:nvPr/>
        </p:nvSpPr>
        <p:spPr>
          <a:xfrm>
            <a:off x="633208" y="5834051"/>
            <a:ext cx="10746770" cy="369332"/>
          </a:xfrm>
          <a:prstGeom prst="rect">
            <a:avLst/>
          </a:prstGeom>
          <a:noFill/>
        </p:spPr>
        <p:txBody>
          <a:bodyPr wrap="square" rtlCol="0">
            <a:spAutoFit/>
          </a:bodyPr>
          <a:lstStyle/>
          <a:p>
            <a:r>
              <a:rPr lang="en-US" dirty="0"/>
              <a:t>No X- No Impact		X- Limited Impact		XX- Meaningful Impact	XXX-Significant Impact</a:t>
            </a:r>
          </a:p>
        </p:txBody>
      </p:sp>
    </p:spTree>
    <p:extLst>
      <p:ext uri="{BB962C8B-B14F-4D97-AF65-F5344CB8AC3E}">
        <p14:creationId xmlns:p14="http://schemas.microsoft.com/office/powerpoint/2010/main" val="2836978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7AB65-FF3E-8E4E-B310-905EC6305A0E}"/>
              </a:ext>
            </a:extLst>
          </p:cNvPr>
          <p:cNvSpPr>
            <a:spLocks noGrp="1"/>
          </p:cNvSpPr>
          <p:nvPr>
            <p:ph type="title"/>
          </p:nvPr>
        </p:nvSpPr>
        <p:spPr/>
        <p:txBody>
          <a:bodyPr/>
          <a:lstStyle/>
          <a:p>
            <a:r>
              <a:rPr lang="en-US" dirty="0"/>
              <a:t>Solution Roadmap</a:t>
            </a:r>
          </a:p>
        </p:txBody>
      </p:sp>
      <p:sp>
        <p:nvSpPr>
          <p:cNvPr id="7" name="TextBox 6">
            <a:extLst>
              <a:ext uri="{FF2B5EF4-FFF2-40B4-BE49-F238E27FC236}">
                <a16:creationId xmlns:a16="http://schemas.microsoft.com/office/drawing/2014/main" id="{F4F81122-2064-5C45-83F6-E0181A72AC97}"/>
              </a:ext>
            </a:extLst>
          </p:cNvPr>
          <p:cNvSpPr txBox="1"/>
          <p:nvPr/>
        </p:nvSpPr>
        <p:spPr>
          <a:xfrm>
            <a:off x="10648848" y="135352"/>
            <a:ext cx="1462260" cy="369332"/>
          </a:xfrm>
          <a:prstGeom prst="rect">
            <a:avLst/>
          </a:prstGeom>
          <a:noFill/>
        </p:spPr>
        <p:txBody>
          <a:bodyPr wrap="none" rtlCol="0">
            <a:spAutoFit/>
          </a:bodyPr>
          <a:lstStyle/>
          <a:p>
            <a:r>
              <a:rPr lang="en-US" dirty="0"/>
              <a:t>FY 2022-2026</a:t>
            </a:r>
          </a:p>
        </p:txBody>
      </p:sp>
      <p:sp>
        <p:nvSpPr>
          <p:cNvPr id="3" name="TextBox 2">
            <a:extLst>
              <a:ext uri="{FF2B5EF4-FFF2-40B4-BE49-F238E27FC236}">
                <a16:creationId xmlns:a16="http://schemas.microsoft.com/office/drawing/2014/main" id="{B19AFEE6-3203-8843-8D2D-54538A6878A0}"/>
              </a:ext>
            </a:extLst>
          </p:cNvPr>
          <p:cNvSpPr txBox="1"/>
          <p:nvPr/>
        </p:nvSpPr>
        <p:spPr>
          <a:xfrm>
            <a:off x="154112" y="6339156"/>
            <a:ext cx="3532570" cy="369332"/>
          </a:xfrm>
          <a:prstGeom prst="rect">
            <a:avLst/>
          </a:prstGeom>
          <a:noFill/>
        </p:spPr>
        <p:txBody>
          <a:bodyPr wrap="none" rtlCol="0">
            <a:spAutoFit/>
          </a:bodyPr>
          <a:lstStyle/>
          <a:p>
            <a:r>
              <a:rPr lang="en-US" dirty="0"/>
              <a:t>See Excel Template to cut and paste</a:t>
            </a:r>
          </a:p>
        </p:txBody>
      </p:sp>
    </p:spTree>
    <p:extLst>
      <p:ext uri="{BB962C8B-B14F-4D97-AF65-F5344CB8AC3E}">
        <p14:creationId xmlns:p14="http://schemas.microsoft.com/office/powerpoint/2010/main" val="2580843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7AB65-FF3E-8E4E-B310-905EC6305A0E}"/>
              </a:ext>
            </a:extLst>
          </p:cNvPr>
          <p:cNvSpPr>
            <a:spLocks noGrp="1"/>
          </p:cNvSpPr>
          <p:nvPr>
            <p:ph type="title"/>
          </p:nvPr>
        </p:nvSpPr>
        <p:spPr/>
        <p:txBody>
          <a:bodyPr/>
          <a:lstStyle/>
          <a:p>
            <a:r>
              <a:rPr lang="en-US" dirty="0"/>
              <a:t>Logistics/Service Delivery</a:t>
            </a:r>
          </a:p>
        </p:txBody>
      </p:sp>
      <p:sp>
        <p:nvSpPr>
          <p:cNvPr id="7" name="TextBox 6">
            <a:extLst>
              <a:ext uri="{FF2B5EF4-FFF2-40B4-BE49-F238E27FC236}">
                <a16:creationId xmlns:a16="http://schemas.microsoft.com/office/drawing/2014/main" id="{3BC9E592-5158-1446-A71D-580A987DDCCB}"/>
              </a:ext>
            </a:extLst>
          </p:cNvPr>
          <p:cNvSpPr txBox="1"/>
          <p:nvPr/>
        </p:nvSpPr>
        <p:spPr>
          <a:xfrm>
            <a:off x="10648848" y="135352"/>
            <a:ext cx="1462260" cy="369332"/>
          </a:xfrm>
          <a:prstGeom prst="rect">
            <a:avLst/>
          </a:prstGeom>
          <a:noFill/>
        </p:spPr>
        <p:txBody>
          <a:bodyPr wrap="none" rtlCol="0">
            <a:spAutoFit/>
          </a:bodyPr>
          <a:lstStyle/>
          <a:p>
            <a:r>
              <a:rPr lang="en-US" dirty="0"/>
              <a:t>FY 2022-2026</a:t>
            </a:r>
          </a:p>
        </p:txBody>
      </p:sp>
      <p:grpSp>
        <p:nvGrpSpPr>
          <p:cNvPr id="33" name="Group 75">
            <a:extLst>
              <a:ext uri="{FF2B5EF4-FFF2-40B4-BE49-F238E27FC236}">
                <a16:creationId xmlns:a16="http://schemas.microsoft.com/office/drawing/2014/main" id="{148948A5-B4CB-3747-B17A-B679B5961E1A}"/>
              </a:ext>
            </a:extLst>
          </p:cNvPr>
          <p:cNvGrpSpPr>
            <a:grpSpLocks/>
          </p:cNvGrpSpPr>
          <p:nvPr/>
        </p:nvGrpSpPr>
        <p:grpSpPr bwMode="auto">
          <a:xfrm>
            <a:off x="8167096" y="6055331"/>
            <a:ext cx="2628221" cy="284163"/>
            <a:chOff x="4064" y="3720"/>
            <a:chExt cx="1347" cy="179"/>
          </a:xfrm>
        </p:grpSpPr>
        <p:pic>
          <p:nvPicPr>
            <p:cNvPr id="34" name="Ellipse 300">
              <a:extLst>
                <a:ext uri="{FF2B5EF4-FFF2-40B4-BE49-F238E27FC236}">
                  <a16:creationId xmlns:a16="http://schemas.microsoft.com/office/drawing/2014/main" id="{CD8B9BC1-B858-3643-AC7B-B194D80CD4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4" y="3720"/>
              <a:ext cx="1347" cy="179"/>
            </a:xfrm>
            <a:prstGeom prst="rect">
              <a:avLst/>
            </a:prstGeom>
            <a:noFill/>
            <a:extLst>
              <a:ext uri="{909E8E84-426E-40DD-AFC4-6F175D3DCCD1}">
                <a14:hiddenFill xmlns:a14="http://schemas.microsoft.com/office/drawing/2010/main">
                  <a:solidFill>
                    <a:srgbClr val="FFFFFF"/>
                  </a:solidFill>
                </a14:hiddenFill>
              </a:ext>
            </a:extLst>
          </p:spPr>
        </p:pic>
        <p:sp>
          <p:nvSpPr>
            <p:cNvPr id="35" name="Text Box 77">
              <a:extLst>
                <a:ext uri="{FF2B5EF4-FFF2-40B4-BE49-F238E27FC236}">
                  <a16:creationId xmlns:a16="http://schemas.microsoft.com/office/drawing/2014/main" id="{8DB4D5B9-46F8-BA43-BD49-60AC54993BB8}"/>
                </a:ext>
              </a:extLst>
            </p:cNvPr>
            <p:cNvSpPr txBox="1">
              <a:spLocks noChangeAspect="1" noChangeArrowheads="1"/>
            </p:cNvSpPr>
            <p:nvPr/>
          </p:nvSpPr>
          <p:spPr bwMode="auto">
            <a:xfrm>
              <a:off x="4264" y="3751"/>
              <a:ext cx="946"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noProof="1">
                <a:solidFill>
                  <a:srgbClr val="FFFFFF"/>
                </a:solidFill>
                <a:latin typeface="Calibri" panose="020F0502020204030204" pitchFamily="34" charset="0"/>
              </a:endParaRPr>
            </a:p>
          </p:txBody>
        </p:sp>
      </p:grpSp>
      <p:grpSp>
        <p:nvGrpSpPr>
          <p:cNvPr id="36" name="Group 78">
            <a:extLst>
              <a:ext uri="{FF2B5EF4-FFF2-40B4-BE49-F238E27FC236}">
                <a16:creationId xmlns:a16="http://schemas.microsoft.com/office/drawing/2014/main" id="{CF82528C-D578-B14E-8113-27EDD2B093E2}"/>
              </a:ext>
            </a:extLst>
          </p:cNvPr>
          <p:cNvGrpSpPr>
            <a:grpSpLocks/>
          </p:cNvGrpSpPr>
          <p:nvPr/>
        </p:nvGrpSpPr>
        <p:grpSpPr bwMode="auto">
          <a:xfrm>
            <a:off x="4796602" y="6055331"/>
            <a:ext cx="2628221" cy="284163"/>
            <a:chOff x="4064" y="3720"/>
            <a:chExt cx="1347" cy="179"/>
          </a:xfrm>
        </p:grpSpPr>
        <p:pic>
          <p:nvPicPr>
            <p:cNvPr id="37" name="Ellipse 300">
              <a:extLst>
                <a:ext uri="{FF2B5EF4-FFF2-40B4-BE49-F238E27FC236}">
                  <a16:creationId xmlns:a16="http://schemas.microsoft.com/office/drawing/2014/main" id="{DC0EA28B-287E-704A-ACC7-21E8FC8E2A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4" y="3720"/>
              <a:ext cx="1347" cy="179"/>
            </a:xfrm>
            <a:prstGeom prst="rect">
              <a:avLst/>
            </a:prstGeom>
            <a:noFill/>
            <a:extLst>
              <a:ext uri="{909E8E84-426E-40DD-AFC4-6F175D3DCCD1}">
                <a14:hiddenFill xmlns:a14="http://schemas.microsoft.com/office/drawing/2010/main">
                  <a:solidFill>
                    <a:srgbClr val="FFFFFF"/>
                  </a:solidFill>
                </a14:hiddenFill>
              </a:ext>
            </a:extLst>
          </p:spPr>
        </p:pic>
        <p:sp>
          <p:nvSpPr>
            <p:cNvPr id="38" name="Text Box 80">
              <a:extLst>
                <a:ext uri="{FF2B5EF4-FFF2-40B4-BE49-F238E27FC236}">
                  <a16:creationId xmlns:a16="http://schemas.microsoft.com/office/drawing/2014/main" id="{CC4EAFAE-50A9-8D45-ACE8-BD1D6F882DFB}"/>
                </a:ext>
              </a:extLst>
            </p:cNvPr>
            <p:cNvSpPr txBox="1">
              <a:spLocks noChangeAspect="1" noChangeArrowheads="1"/>
            </p:cNvSpPr>
            <p:nvPr/>
          </p:nvSpPr>
          <p:spPr bwMode="auto">
            <a:xfrm>
              <a:off x="4264" y="3751"/>
              <a:ext cx="946"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noProof="1">
                <a:solidFill>
                  <a:srgbClr val="FFFFFF"/>
                </a:solidFill>
                <a:latin typeface="Calibri" panose="020F0502020204030204" pitchFamily="34" charset="0"/>
              </a:endParaRPr>
            </a:p>
          </p:txBody>
        </p:sp>
      </p:grpSp>
      <p:grpSp>
        <p:nvGrpSpPr>
          <p:cNvPr id="39" name="Group 81">
            <a:extLst>
              <a:ext uri="{FF2B5EF4-FFF2-40B4-BE49-F238E27FC236}">
                <a16:creationId xmlns:a16="http://schemas.microsoft.com/office/drawing/2014/main" id="{8F8649A0-98C4-9F47-98C6-FAA5FEC9A841}"/>
              </a:ext>
            </a:extLst>
          </p:cNvPr>
          <p:cNvGrpSpPr>
            <a:grpSpLocks/>
          </p:cNvGrpSpPr>
          <p:nvPr/>
        </p:nvGrpSpPr>
        <p:grpSpPr bwMode="auto">
          <a:xfrm>
            <a:off x="1559522" y="6055329"/>
            <a:ext cx="2628221" cy="284163"/>
            <a:chOff x="4064" y="3720"/>
            <a:chExt cx="1347" cy="179"/>
          </a:xfrm>
        </p:grpSpPr>
        <p:pic>
          <p:nvPicPr>
            <p:cNvPr id="40" name="Ellipse 300">
              <a:extLst>
                <a:ext uri="{FF2B5EF4-FFF2-40B4-BE49-F238E27FC236}">
                  <a16:creationId xmlns:a16="http://schemas.microsoft.com/office/drawing/2014/main" id="{59FFC07C-7BD1-A34D-80E4-18F6028E25A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4" y="3720"/>
              <a:ext cx="1347" cy="179"/>
            </a:xfrm>
            <a:prstGeom prst="rect">
              <a:avLst/>
            </a:prstGeom>
            <a:noFill/>
            <a:extLst>
              <a:ext uri="{909E8E84-426E-40DD-AFC4-6F175D3DCCD1}">
                <a14:hiddenFill xmlns:a14="http://schemas.microsoft.com/office/drawing/2010/main">
                  <a:solidFill>
                    <a:srgbClr val="FFFFFF"/>
                  </a:solidFill>
                </a14:hiddenFill>
              </a:ext>
            </a:extLst>
          </p:spPr>
        </p:pic>
        <p:sp>
          <p:nvSpPr>
            <p:cNvPr id="41" name="Text Box 83">
              <a:extLst>
                <a:ext uri="{FF2B5EF4-FFF2-40B4-BE49-F238E27FC236}">
                  <a16:creationId xmlns:a16="http://schemas.microsoft.com/office/drawing/2014/main" id="{A9B25AD6-E01F-C44F-977A-BC6190A999A3}"/>
                </a:ext>
              </a:extLst>
            </p:cNvPr>
            <p:cNvSpPr txBox="1">
              <a:spLocks noChangeAspect="1" noChangeArrowheads="1"/>
            </p:cNvSpPr>
            <p:nvPr/>
          </p:nvSpPr>
          <p:spPr bwMode="auto">
            <a:xfrm>
              <a:off x="4264" y="3751"/>
              <a:ext cx="946"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noProof="1">
                <a:solidFill>
                  <a:srgbClr val="FFFFFF"/>
                </a:solidFill>
                <a:latin typeface="Calibri" panose="020F0502020204030204" pitchFamily="34" charset="0"/>
              </a:endParaRPr>
            </a:p>
          </p:txBody>
        </p:sp>
      </p:grpSp>
      <p:sp>
        <p:nvSpPr>
          <p:cNvPr id="42" name="Rectangle 7">
            <a:extLst>
              <a:ext uri="{FF2B5EF4-FFF2-40B4-BE49-F238E27FC236}">
                <a16:creationId xmlns:a16="http://schemas.microsoft.com/office/drawing/2014/main" id="{401E1135-F9A3-534E-A3F3-14C3E5EE9598}"/>
              </a:ext>
            </a:extLst>
          </p:cNvPr>
          <p:cNvSpPr/>
          <p:nvPr/>
        </p:nvSpPr>
        <p:spPr bwMode="auto">
          <a:xfrm>
            <a:off x="1559521" y="1564637"/>
            <a:ext cx="2579643" cy="4365200"/>
          </a:xfrm>
          <a:prstGeom prst="rect">
            <a:avLst/>
          </a:prstGeo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lstStyle>
            <a:lvl1pPr marL="169863" indent="-111125">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58738" indent="0">
              <a:lnSpc>
                <a:spcPct val="80000"/>
              </a:lnSpc>
              <a:spcBef>
                <a:spcPts val="1200"/>
              </a:spcBef>
            </a:pPr>
            <a:endParaRPr lang="en-US" altLang="en-US" sz="1500" b="1" dirty="0"/>
          </a:p>
          <a:p>
            <a:pPr marL="58738" indent="0" algn="ctr">
              <a:lnSpc>
                <a:spcPct val="80000"/>
              </a:lnSpc>
              <a:spcBef>
                <a:spcPts val="1200"/>
              </a:spcBef>
            </a:pPr>
            <a:r>
              <a:rPr lang="en-US" altLang="en-US" sz="1800" b="1" dirty="0"/>
              <a:t>Help Needed</a:t>
            </a:r>
          </a:p>
          <a:p>
            <a:pPr marL="58738" indent="0">
              <a:lnSpc>
                <a:spcPct val="80000"/>
              </a:lnSpc>
              <a:spcBef>
                <a:spcPts val="1200"/>
              </a:spcBef>
            </a:pPr>
            <a:r>
              <a:rPr lang="en-US" altLang="en-US" sz="1200" dirty="0"/>
              <a:t>List of actions from this group to help achieve the 5 year strategy</a:t>
            </a:r>
          </a:p>
          <a:p>
            <a:pPr marL="230188" indent="-171450">
              <a:lnSpc>
                <a:spcPct val="80000"/>
              </a:lnSpc>
              <a:spcBef>
                <a:spcPts val="1200"/>
              </a:spcBef>
              <a:buFont typeface="Arial" panose="020B0604020202020204" pitchFamily="34" charset="0"/>
              <a:buChar char="•"/>
            </a:pPr>
            <a:r>
              <a:rPr lang="en-US" altLang="en-US" sz="1200" dirty="0"/>
              <a:t>Discuss with carriers about changes</a:t>
            </a:r>
          </a:p>
          <a:p>
            <a:pPr marL="230188" indent="-171450">
              <a:lnSpc>
                <a:spcPct val="80000"/>
              </a:lnSpc>
              <a:spcBef>
                <a:spcPts val="1200"/>
              </a:spcBef>
              <a:buFont typeface="Arial" panose="020B0604020202020204" pitchFamily="34" charset="0"/>
              <a:buChar char="•"/>
            </a:pPr>
            <a:r>
              <a:rPr lang="en-US" altLang="en-US" sz="1200" dirty="0"/>
              <a:t>Research tracking abilities and no-touch integration</a:t>
            </a:r>
          </a:p>
          <a:p>
            <a:pPr marL="230188" indent="-171450">
              <a:lnSpc>
                <a:spcPct val="80000"/>
              </a:lnSpc>
              <a:spcBef>
                <a:spcPts val="1200"/>
              </a:spcBef>
              <a:buFont typeface="Arial" panose="020B0604020202020204" pitchFamily="34" charset="0"/>
              <a:buChar char="•"/>
            </a:pPr>
            <a:r>
              <a:rPr lang="en-US" altLang="en-US" sz="1200" dirty="0"/>
              <a:t>Understand packaging for shipping needs</a:t>
            </a:r>
          </a:p>
          <a:p>
            <a:pPr marL="230188" indent="-171450">
              <a:lnSpc>
                <a:spcPct val="80000"/>
              </a:lnSpc>
              <a:spcBef>
                <a:spcPts val="1200"/>
              </a:spcBef>
              <a:buFont typeface="Arial" panose="020B0604020202020204" pitchFamily="34" charset="0"/>
              <a:buChar char="•"/>
            </a:pPr>
            <a:endParaRPr lang="en-US" altLang="en-US" sz="1200" dirty="0"/>
          </a:p>
        </p:txBody>
      </p:sp>
      <p:sp>
        <p:nvSpPr>
          <p:cNvPr id="43" name="Rectangle 7">
            <a:extLst>
              <a:ext uri="{FF2B5EF4-FFF2-40B4-BE49-F238E27FC236}">
                <a16:creationId xmlns:a16="http://schemas.microsoft.com/office/drawing/2014/main" id="{5F3395B6-B0A1-674F-A319-4919B9B4AF98}"/>
              </a:ext>
            </a:extLst>
          </p:cNvPr>
          <p:cNvSpPr/>
          <p:nvPr/>
        </p:nvSpPr>
        <p:spPr bwMode="auto">
          <a:xfrm>
            <a:off x="8259592" y="1564638"/>
            <a:ext cx="2579643" cy="4365200"/>
          </a:xfrm>
          <a:prstGeom prst="rect">
            <a:avLst/>
          </a:prstGeo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lstStyle>
            <a:lvl1pPr marL="169863" indent="-111125">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58738" indent="0">
              <a:lnSpc>
                <a:spcPct val="80000"/>
              </a:lnSpc>
              <a:spcBef>
                <a:spcPts val="1200"/>
              </a:spcBef>
            </a:pPr>
            <a:endParaRPr lang="en-US" altLang="en-US" sz="1500" b="1" dirty="0"/>
          </a:p>
          <a:p>
            <a:pPr marL="58738" indent="0" algn="ctr">
              <a:lnSpc>
                <a:spcPct val="80000"/>
              </a:lnSpc>
              <a:spcBef>
                <a:spcPts val="1200"/>
              </a:spcBef>
            </a:pPr>
            <a:r>
              <a:rPr lang="en-US" altLang="en-US" sz="1800" b="1" dirty="0"/>
              <a:t>Need to Plan For</a:t>
            </a:r>
          </a:p>
          <a:p>
            <a:pPr marL="58738" indent="0">
              <a:lnSpc>
                <a:spcPct val="80000"/>
              </a:lnSpc>
              <a:spcBef>
                <a:spcPts val="1200"/>
              </a:spcBef>
            </a:pPr>
            <a:r>
              <a:rPr lang="en-US" altLang="en-US" sz="1200" dirty="0"/>
              <a:t>Changes and plans needed to be considered for the group</a:t>
            </a:r>
          </a:p>
          <a:p>
            <a:pPr marL="230188" indent="-171450">
              <a:lnSpc>
                <a:spcPct val="80000"/>
              </a:lnSpc>
              <a:spcBef>
                <a:spcPts val="1200"/>
              </a:spcBef>
              <a:buFont typeface="Arial" panose="020B0604020202020204" pitchFamily="34" charset="0"/>
              <a:buChar char="•"/>
            </a:pPr>
            <a:r>
              <a:rPr lang="en-US" altLang="en-US" sz="1200" dirty="0"/>
              <a:t>More inventory space</a:t>
            </a:r>
          </a:p>
          <a:p>
            <a:pPr marL="230188" indent="-171450">
              <a:lnSpc>
                <a:spcPct val="80000"/>
              </a:lnSpc>
              <a:spcBef>
                <a:spcPts val="1200"/>
              </a:spcBef>
              <a:buFont typeface="Arial" panose="020B0604020202020204" pitchFamily="34" charset="0"/>
              <a:buChar char="•"/>
            </a:pPr>
            <a:r>
              <a:rPr lang="en-US" altLang="en-US" sz="1200" dirty="0"/>
              <a:t>Upgraded serialization tracing</a:t>
            </a:r>
          </a:p>
          <a:p>
            <a:pPr marL="230188" indent="-171450">
              <a:lnSpc>
                <a:spcPct val="80000"/>
              </a:lnSpc>
              <a:spcBef>
                <a:spcPts val="1200"/>
              </a:spcBef>
              <a:buFont typeface="Arial" panose="020B0604020202020204" pitchFamily="34" charset="0"/>
              <a:buChar char="•"/>
            </a:pPr>
            <a:r>
              <a:rPr lang="en-US" altLang="en-US" sz="1200" dirty="0"/>
              <a:t>Corporate contracts with carriers</a:t>
            </a:r>
          </a:p>
          <a:p>
            <a:pPr marL="230188" indent="-171450">
              <a:lnSpc>
                <a:spcPct val="80000"/>
              </a:lnSpc>
              <a:spcBef>
                <a:spcPts val="1200"/>
              </a:spcBef>
              <a:buFont typeface="Arial" panose="020B0604020202020204" pitchFamily="34" charset="0"/>
              <a:buChar char="•"/>
            </a:pPr>
            <a:r>
              <a:rPr lang="en-US" altLang="en-US" sz="1200" dirty="0"/>
              <a:t>Regional warehousing</a:t>
            </a:r>
          </a:p>
          <a:p>
            <a:pPr marL="230188" indent="-171450">
              <a:lnSpc>
                <a:spcPct val="80000"/>
              </a:lnSpc>
              <a:spcBef>
                <a:spcPts val="1200"/>
              </a:spcBef>
              <a:buFont typeface="Arial" panose="020B0604020202020204" pitchFamily="34" charset="0"/>
              <a:buChar char="•"/>
            </a:pPr>
            <a:r>
              <a:rPr lang="en-US" altLang="en-US" sz="1200" dirty="0"/>
              <a:t>Head count growth of 1 person per 50,000 units shipped</a:t>
            </a:r>
          </a:p>
          <a:p>
            <a:pPr marL="230188" indent="-171450">
              <a:lnSpc>
                <a:spcPct val="80000"/>
              </a:lnSpc>
              <a:spcBef>
                <a:spcPts val="1200"/>
              </a:spcBef>
              <a:buFont typeface="Arial" panose="020B0604020202020204" pitchFamily="34" charset="0"/>
              <a:buChar char="•"/>
            </a:pPr>
            <a:endParaRPr lang="en-US" altLang="en-US" sz="1200" dirty="0"/>
          </a:p>
          <a:p>
            <a:pPr marL="230188" indent="-171450">
              <a:lnSpc>
                <a:spcPct val="80000"/>
              </a:lnSpc>
              <a:spcBef>
                <a:spcPts val="1200"/>
              </a:spcBef>
              <a:buFont typeface="Arial" panose="020B0604020202020204" pitchFamily="34" charset="0"/>
              <a:buChar char="•"/>
            </a:pPr>
            <a:endParaRPr lang="en-US" altLang="en-US" sz="1200" dirty="0"/>
          </a:p>
          <a:p>
            <a:pPr marL="230188" indent="-171450">
              <a:lnSpc>
                <a:spcPct val="80000"/>
              </a:lnSpc>
              <a:spcBef>
                <a:spcPts val="1200"/>
              </a:spcBef>
              <a:buFont typeface="Arial" panose="020B0604020202020204" pitchFamily="34" charset="0"/>
              <a:buChar char="•"/>
            </a:pPr>
            <a:endParaRPr lang="en-US" altLang="en-US" sz="1200" dirty="0"/>
          </a:p>
        </p:txBody>
      </p:sp>
      <p:sp>
        <p:nvSpPr>
          <p:cNvPr id="44" name="Rectangle 7">
            <a:extLst>
              <a:ext uri="{FF2B5EF4-FFF2-40B4-BE49-F238E27FC236}">
                <a16:creationId xmlns:a16="http://schemas.microsoft.com/office/drawing/2014/main" id="{10EE18C3-5B05-1D48-9E0A-086118C0987C}"/>
              </a:ext>
            </a:extLst>
          </p:cNvPr>
          <p:cNvSpPr/>
          <p:nvPr/>
        </p:nvSpPr>
        <p:spPr bwMode="auto">
          <a:xfrm>
            <a:off x="4916990" y="1564637"/>
            <a:ext cx="2579643" cy="4365200"/>
          </a:xfrm>
          <a:prstGeom prst="rect">
            <a:avLst/>
          </a:prstGeo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lstStyle>
            <a:lvl1pPr marL="169863" indent="-111125">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58738" indent="0">
              <a:lnSpc>
                <a:spcPct val="80000"/>
              </a:lnSpc>
              <a:spcBef>
                <a:spcPts val="1200"/>
              </a:spcBef>
            </a:pPr>
            <a:endParaRPr lang="en-US" altLang="en-US" sz="1500" b="1" dirty="0"/>
          </a:p>
          <a:p>
            <a:pPr marL="58738" indent="0" algn="ctr">
              <a:lnSpc>
                <a:spcPct val="80000"/>
              </a:lnSpc>
              <a:spcBef>
                <a:spcPts val="1200"/>
              </a:spcBef>
            </a:pPr>
            <a:r>
              <a:rPr lang="en-US" altLang="en-US" sz="1800" b="1" dirty="0"/>
              <a:t> Impact On Group</a:t>
            </a:r>
          </a:p>
          <a:p>
            <a:pPr marL="58738" indent="0">
              <a:lnSpc>
                <a:spcPct val="80000"/>
              </a:lnSpc>
              <a:spcBef>
                <a:spcPts val="1200"/>
              </a:spcBef>
            </a:pPr>
            <a:r>
              <a:rPr lang="en-US" altLang="en-US" sz="1200" dirty="0"/>
              <a:t>Impacts that achieving the 5 year strategy will have on this group</a:t>
            </a:r>
          </a:p>
          <a:p>
            <a:pPr marL="230188" indent="-171450">
              <a:lnSpc>
                <a:spcPct val="80000"/>
              </a:lnSpc>
              <a:spcBef>
                <a:spcPts val="1200"/>
              </a:spcBef>
              <a:buFont typeface="Arial" panose="020B0604020202020204" pitchFamily="34" charset="0"/>
              <a:buChar char="•"/>
            </a:pPr>
            <a:r>
              <a:rPr lang="en-US" altLang="en-US" sz="1200" dirty="0"/>
              <a:t>Increase tracking needs</a:t>
            </a:r>
          </a:p>
          <a:p>
            <a:pPr marL="230188" indent="-171450">
              <a:lnSpc>
                <a:spcPct val="80000"/>
              </a:lnSpc>
              <a:spcBef>
                <a:spcPts val="1200"/>
              </a:spcBef>
              <a:buFont typeface="Arial" panose="020B0604020202020204" pitchFamily="34" charset="0"/>
              <a:buChar char="•"/>
            </a:pPr>
            <a:r>
              <a:rPr lang="en-US" altLang="en-US" sz="1200" dirty="0"/>
              <a:t>Increase volume through doors</a:t>
            </a:r>
          </a:p>
          <a:p>
            <a:pPr marL="230188" indent="-171450">
              <a:lnSpc>
                <a:spcPct val="80000"/>
              </a:lnSpc>
              <a:spcBef>
                <a:spcPts val="1200"/>
              </a:spcBef>
              <a:buFont typeface="Arial" panose="020B0604020202020204" pitchFamily="34" charset="0"/>
              <a:buChar char="•"/>
            </a:pPr>
            <a:endParaRPr lang="en-US" altLang="en-US" sz="1200" dirty="0"/>
          </a:p>
          <a:p>
            <a:pPr marL="230188" indent="-171450">
              <a:lnSpc>
                <a:spcPct val="80000"/>
              </a:lnSpc>
              <a:spcBef>
                <a:spcPts val="1200"/>
              </a:spcBef>
              <a:buFont typeface="Arial" panose="020B0604020202020204" pitchFamily="34" charset="0"/>
              <a:buChar char="•"/>
            </a:pPr>
            <a:endParaRPr lang="en-US" altLang="en-US" sz="1200" dirty="0"/>
          </a:p>
          <a:p>
            <a:pPr marL="230188" indent="-171450">
              <a:lnSpc>
                <a:spcPct val="80000"/>
              </a:lnSpc>
              <a:spcBef>
                <a:spcPts val="1200"/>
              </a:spcBef>
              <a:buFont typeface="Arial" panose="020B0604020202020204" pitchFamily="34" charset="0"/>
              <a:buChar char="•"/>
            </a:pPr>
            <a:endParaRPr lang="en-US" altLang="en-US" sz="1200" dirty="0"/>
          </a:p>
        </p:txBody>
      </p:sp>
    </p:spTree>
    <p:extLst>
      <p:ext uri="{BB962C8B-B14F-4D97-AF65-F5344CB8AC3E}">
        <p14:creationId xmlns:p14="http://schemas.microsoft.com/office/powerpoint/2010/main" val="156202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7AB65-FF3E-8E4E-B310-905EC6305A0E}"/>
              </a:ext>
            </a:extLst>
          </p:cNvPr>
          <p:cNvSpPr>
            <a:spLocks noGrp="1"/>
          </p:cNvSpPr>
          <p:nvPr>
            <p:ph type="title"/>
          </p:nvPr>
        </p:nvSpPr>
        <p:spPr/>
        <p:txBody>
          <a:bodyPr/>
          <a:lstStyle/>
          <a:p>
            <a:r>
              <a:rPr lang="en-US" dirty="0"/>
              <a:t>Customer Service</a:t>
            </a:r>
          </a:p>
        </p:txBody>
      </p:sp>
      <p:sp>
        <p:nvSpPr>
          <p:cNvPr id="7" name="TextBox 6">
            <a:extLst>
              <a:ext uri="{FF2B5EF4-FFF2-40B4-BE49-F238E27FC236}">
                <a16:creationId xmlns:a16="http://schemas.microsoft.com/office/drawing/2014/main" id="{3BC9E592-5158-1446-A71D-580A987DDCCB}"/>
              </a:ext>
            </a:extLst>
          </p:cNvPr>
          <p:cNvSpPr txBox="1"/>
          <p:nvPr/>
        </p:nvSpPr>
        <p:spPr>
          <a:xfrm>
            <a:off x="10648848" y="135352"/>
            <a:ext cx="1462260" cy="369332"/>
          </a:xfrm>
          <a:prstGeom prst="rect">
            <a:avLst/>
          </a:prstGeom>
          <a:noFill/>
        </p:spPr>
        <p:txBody>
          <a:bodyPr wrap="none" rtlCol="0">
            <a:spAutoFit/>
          </a:bodyPr>
          <a:lstStyle/>
          <a:p>
            <a:r>
              <a:rPr lang="en-US" dirty="0"/>
              <a:t>FY 2022-2026</a:t>
            </a:r>
          </a:p>
        </p:txBody>
      </p:sp>
      <p:grpSp>
        <p:nvGrpSpPr>
          <p:cNvPr id="33" name="Group 75">
            <a:extLst>
              <a:ext uri="{FF2B5EF4-FFF2-40B4-BE49-F238E27FC236}">
                <a16:creationId xmlns:a16="http://schemas.microsoft.com/office/drawing/2014/main" id="{148948A5-B4CB-3747-B17A-B679B5961E1A}"/>
              </a:ext>
            </a:extLst>
          </p:cNvPr>
          <p:cNvGrpSpPr>
            <a:grpSpLocks/>
          </p:cNvGrpSpPr>
          <p:nvPr/>
        </p:nvGrpSpPr>
        <p:grpSpPr bwMode="auto">
          <a:xfrm>
            <a:off x="8167096" y="6055331"/>
            <a:ext cx="2628221" cy="284163"/>
            <a:chOff x="4064" y="3720"/>
            <a:chExt cx="1347" cy="179"/>
          </a:xfrm>
        </p:grpSpPr>
        <p:pic>
          <p:nvPicPr>
            <p:cNvPr id="34" name="Ellipse 300">
              <a:extLst>
                <a:ext uri="{FF2B5EF4-FFF2-40B4-BE49-F238E27FC236}">
                  <a16:creationId xmlns:a16="http://schemas.microsoft.com/office/drawing/2014/main" id="{CD8B9BC1-B858-3643-AC7B-B194D80CD4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4" y="3720"/>
              <a:ext cx="1347" cy="179"/>
            </a:xfrm>
            <a:prstGeom prst="rect">
              <a:avLst/>
            </a:prstGeom>
            <a:noFill/>
            <a:extLst>
              <a:ext uri="{909E8E84-426E-40DD-AFC4-6F175D3DCCD1}">
                <a14:hiddenFill xmlns:a14="http://schemas.microsoft.com/office/drawing/2010/main">
                  <a:solidFill>
                    <a:srgbClr val="FFFFFF"/>
                  </a:solidFill>
                </a14:hiddenFill>
              </a:ext>
            </a:extLst>
          </p:spPr>
        </p:pic>
        <p:sp>
          <p:nvSpPr>
            <p:cNvPr id="35" name="Text Box 77">
              <a:extLst>
                <a:ext uri="{FF2B5EF4-FFF2-40B4-BE49-F238E27FC236}">
                  <a16:creationId xmlns:a16="http://schemas.microsoft.com/office/drawing/2014/main" id="{8DB4D5B9-46F8-BA43-BD49-60AC54993BB8}"/>
                </a:ext>
              </a:extLst>
            </p:cNvPr>
            <p:cNvSpPr txBox="1">
              <a:spLocks noChangeAspect="1" noChangeArrowheads="1"/>
            </p:cNvSpPr>
            <p:nvPr/>
          </p:nvSpPr>
          <p:spPr bwMode="auto">
            <a:xfrm>
              <a:off x="4264" y="3751"/>
              <a:ext cx="946"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noProof="1">
                <a:solidFill>
                  <a:srgbClr val="FFFFFF"/>
                </a:solidFill>
                <a:latin typeface="Calibri" panose="020F0502020204030204" pitchFamily="34" charset="0"/>
              </a:endParaRPr>
            </a:p>
          </p:txBody>
        </p:sp>
      </p:grpSp>
      <p:grpSp>
        <p:nvGrpSpPr>
          <p:cNvPr id="36" name="Group 78">
            <a:extLst>
              <a:ext uri="{FF2B5EF4-FFF2-40B4-BE49-F238E27FC236}">
                <a16:creationId xmlns:a16="http://schemas.microsoft.com/office/drawing/2014/main" id="{CF82528C-D578-B14E-8113-27EDD2B093E2}"/>
              </a:ext>
            </a:extLst>
          </p:cNvPr>
          <p:cNvGrpSpPr>
            <a:grpSpLocks/>
          </p:cNvGrpSpPr>
          <p:nvPr/>
        </p:nvGrpSpPr>
        <p:grpSpPr bwMode="auto">
          <a:xfrm>
            <a:off x="4796602" y="6055331"/>
            <a:ext cx="2628221" cy="284163"/>
            <a:chOff x="4064" y="3720"/>
            <a:chExt cx="1347" cy="179"/>
          </a:xfrm>
        </p:grpSpPr>
        <p:pic>
          <p:nvPicPr>
            <p:cNvPr id="37" name="Ellipse 300">
              <a:extLst>
                <a:ext uri="{FF2B5EF4-FFF2-40B4-BE49-F238E27FC236}">
                  <a16:creationId xmlns:a16="http://schemas.microsoft.com/office/drawing/2014/main" id="{DC0EA28B-287E-704A-ACC7-21E8FC8E2A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4" y="3720"/>
              <a:ext cx="1347" cy="179"/>
            </a:xfrm>
            <a:prstGeom prst="rect">
              <a:avLst/>
            </a:prstGeom>
            <a:noFill/>
            <a:extLst>
              <a:ext uri="{909E8E84-426E-40DD-AFC4-6F175D3DCCD1}">
                <a14:hiddenFill xmlns:a14="http://schemas.microsoft.com/office/drawing/2010/main">
                  <a:solidFill>
                    <a:srgbClr val="FFFFFF"/>
                  </a:solidFill>
                </a14:hiddenFill>
              </a:ext>
            </a:extLst>
          </p:spPr>
        </p:pic>
        <p:sp>
          <p:nvSpPr>
            <p:cNvPr id="38" name="Text Box 80">
              <a:extLst>
                <a:ext uri="{FF2B5EF4-FFF2-40B4-BE49-F238E27FC236}">
                  <a16:creationId xmlns:a16="http://schemas.microsoft.com/office/drawing/2014/main" id="{CC4EAFAE-50A9-8D45-ACE8-BD1D6F882DFB}"/>
                </a:ext>
              </a:extLst>
            </p:cNvPr>
            <p:cNvSpPr txBox="1">
              <a:spLocks noChangeAspect="1" noChangeArrowheads="1"/>
            </p:cNvSpPr>
            <p:nvPr/>
          </p:nvSpPr>
          <p:spPr bwMode="auto">
            <a:xfrm>
              <a:off x="4264" y="3751"/>
              <a:ext cx="946"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noProof="1">
                <a:solidFill>
                  <a:srgbClr val="FFFFFF"/>
                </a:solidFill>
                <a:latin typeface="Calibri" panose="020F0502020204030204" pitchFamily="34" charset="0"/>
              </a:endParaRPr>
            </a:p>
          </p:txBody>
        </p:sp>
      </p:grpSp>
      <p:grpSp>
        <p:nvGrpSpPr>
          <p:cNvPr id="39" name="Group 81">
            <a:extLst>
              <a:ext uri="{FF2B5EF4-FFF2-40B4-BE49-F238E27FC236}">
                <a16:creationId xmlns:a16="http://schemas.microsoft.com/office/drawing/2014/main" id="{8F8649A0-98C4-9F47-98C6-FAA5FEC9A841}"/>
              </a:ext>
            </a:extLst>
          </p:cNvPr>
          <p:cNvGrpSpPr>
            <a:grpSpLocks/>
          </p:cNvGrpSpPr>
          <p:nvPr/>
        </p:nvGrpSpPr>
        <p:grpSpPr bwMode="auto">
          <a:xfrm>
            <a:off x="1559522" y="6055329"/>
            <a:ext cx="2628221" cy="284163"/>
            <a:chOff x="4064" y="3720"/>
            <a:chExt cx="1347" cy="179"/>
          </a:xfrm>
        </p:grpSpPr>
        <p:pic>
          <p:nvPicPr>
            <p:cNvPr id="40" name="Ellipse 300">
              <a:extLst>
                <a:ext uri="{FF2B5EF4-FFF2-40B4-BE49-F238E27FC236}">
                  <a16:creationId xmlns:a16="http://schemas.microsoft.com/office/drawing/2014/main" id="{59FFC07C-7BD1-A34D-80E4-18F6028E25A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4" y="3720"/>
              <a:ext cx="1347" cy="179"/>
            </a:xfrm>
            <a:prstGeom prst="rect">
              <a:avLst/>
            </a:prstGeom>
            <a:noFill/>
            <a:extLst>
              <a:ext uri="{909E8E84-426E-40DD-AFC4-6F175D3DCCD1}">
                <a14:hiddenFill xmlns:a14="http://schemas.microsoft.com/office/drawing/2010/main">
                  <a:solidFill>
                    <a:srgbClr val="FFFFFF"/>
                  </a:solidFill>
                </a14:hiddenFill>
              </a:ext>
            </a:extLst>
          </p:spPr>
        </p:pic>
        <p:sp>
          <p:nvSpPr>
            <p:cNvPr id="41" name="Text Box 83">
              <a:extLst>
                <a:ext uri="{FF2B5EF4-FFF2-40B4-BE49-F238E27FC236}">
                  <a16:creationId xmlns:a16="http://schemas.microsoft.com/office/drawing/2014/main" id="{A9B25AD6-E01F-C44F-977A-BC6190A999A3}"/>
                </a:ext>
              </a:extLst>
            </p:cNvPr>
            <p:cNvSpPr txBox="1">
              <a:spLocks noChangeAspect="1" noChangeArrowheads="1"/>
            </p:cNvSpPr>
            <p:nvPr/>
          </p:nvSpPr>
          <p:spPr bwMode="auto">
            <a:xfrm>
              <a:off x="4264" y="3751"/>
              <a:ext cx="946"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noProof="1">
                <a:solidFill>
                  <a:srgbClr val="FFFFFF"/>
                </a:solidFill>
                <a:latin typeface="Calibri" panose="020F0502020204030204" pitchFamily="34" charset="0"/>
              </a:endParaRPr>
            </a:p>
          </p:txBody>
        </p:sp>
      </p:grpSp>
      <p:sp>
        <p:nvSpPr>
          <p:cNvPr id="42" name="Rectangle 7">
            <a:extLst>
              <a:ext uri="{FF2B5EF4-FFF2-40B4-BE49-F238E27FC236}">
                <a16:creationId xmlns:a16="http://schemas.microsoft.com/office/drawing/2014/main" id="{401E1135-F9A3-534E-A3F3-14C3E5EE9598}"/>
              </a:ext>
            </a:extLst>
          </p:cNvPr>
          <p:cNvSpPr/>
          <p:nvPr/>
        </p:nvSpPr>
        <p:spPr bwMode="auto">
          <a:xfrm>
            <a:off x="1559521" y="1564637"/>
            <a:ext cx="2579643" cy="4365200"/>
          </a:xfrm>
          <a:prstGeom prst="rect">
            <a:avLst/>
          </a:prstGeo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lstStyle>
            <a:lvl1pPr marL="169863" indent="-111125">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58738" indent="0">
              <a:lnSpc>
                <a:spcPct val="80000"/>
              </a:lnSpc>
              <a:spcBef>
                <a:spcPts val="1200"/>
              </a:spcBef>
            </a:pPr>
            <a:endParaRPr lang="en-US" altLang="en-US" sz="1500" b="1" dirty="0"/>
          </a:p>
          <a:p>
            <a:pPr marL="58738" indent="0" algn="ctr">
              <a:lnSpc>
                <a:spcPct val="80000"/>
              </a:lnSpc>
              <a:spcBef>
                <a:spcPts val="1200"/>
              </a:spcBef>
            </a:pPr>
            <a:r>
              <a:rPr lang="en-US" altLang="en-US" sz="1800" b="1" dirty="0"/>
              <a:t>Help Needed</a:t>
            </a:r>
          </a:p>
          <a:p>
            <a:pPr marL="58738" indent="0">
              <a:lnSpc>
                <a:spcPct val="80000"/>
              </a:lnSpc>
              <a:spcBef>
                <a:spcPts val="1200"/>
              </a:spcBef>
            </a:pPr>
            <a:r>
              <a:rPr lang="en-US" altLang="en-US" sz="1200" dirty="0"/>
              <a:t>List of actions from this group to help achieve the 5 year strategy</a:t>
            </a:r>
          </a:p>
          <a:p>
            <a:pPr marL="230188" indent="-171450">
              <a:lnSpc>
                <a:spcPct val="80000"/>
              </a:lnSpc>
              <a:spcBef>
                <a:spcPts val="1200"/>
              </a:spcBef>
              <a:buFont typeface="Arial" panose="020B0604020202020204" pitchFamily="34" charset="0"/>
              <a:buChar char="•"/>
            </a:pPr>
            <a:r>
              <a:rPr lang="en-US" altLang="en-US" sz="1200" dirty="0"/>
              <a:t>Trouble shooting customer issues with no more than one transfer of a call, if any</a:t>
            </a:r>
          </a:p>
          <a:p>
            <a:pPr marL="230188" indent="-171450">
              <a:lnSpc>
                <a:spcPct val="80000"/>
              </a:lnSpc>
              <a:spcBef>
                <a:spcPts val="1200"/>
              </a:spcBef>
              <a:buFont typeface="Arial" panose="020B0604020202020204" pitchFamily="34" charset="0"/>
              <a:buChar char="•"/>
            </a:pPr>
            <a:r>
              <a:rPr lang="en-US" altLang="en-US" sz="1200" dirty="0"/>
              <a:t>Streamlined entry and customer setup with options for forms or conversation entry</a:t>
            </a:r>
          </a:p>
          <a:p>
            <a:pPr marL="230188" indent="-171450">
              <a:lnSpc>
                <a:spcPct val="80000"/>
              </a:lnSpc>
              <a:spcBef>
                <a:spcPts val="1200"/>
              </a:spcBef>
              <a:buFont typeface="Arial" panose="020B0604020202020204" pitchFamily="34" charset="0"/>
              <a:buChar char="•"/>
            </a:pPr>
            <a:r>
              <a:rPr lang="en-US" altLang="en-US" sz="1200" dirty="0"/>
              <a:t>Making decisions in the best interest of a good customer and flagging a customer that may need fired</a:t>
            </a:r>
          </a:p>
          <a:p>
            <a:pPr marL="230188" indent="-171450">
              <a:lnSpc>
                <a:spcPct val="80000"/>
              </a:lnSpc>
              <a:spcBef>
                <a:spcPts val="1200"/>
              </a:spcBef>
              <a:buFont typeface="Arial" panose="020B0604020202020204" pitchFamily="34" charset="0"/>
              <a:buChar char="•"/>
            </a:pPr>
            <a:endParaRPr lang="en-US" altLang="en-US" sz="1200" dirty="0"/>
          </a:p>
        </p:txBody>
      </p:sp>
      <p:sp>
        <p:nvSpPr>
          <p:cNvPr id="43" name="Rectangle 7">
            <a:extLst>
              <a:ext uri="{FF2B5EF4-FFF2-40B4-BE49-F238E27FC236}">
                <a16:creationId xmlns:a16="http://schemas.microsoft.com/office/drawing/2014/main" id="{5F3395B6-B0A1-674F-A319-4919B9B4AF98}"/>
              </a:ext>
            </a:extLst>
          </p:cNvPr>
          <p:cNvSpPr/>
          <p:nvPr/>
        </p:nvSpPr>
        <p:spPr bwMode="auto">
          <a:xfrm>
            <a:off x="8259592" y="1564638"/>
            <a:ext cx="2579643" cy="4365200"/>
          </a:xfrm>
          <a:prstGeom prst="rect">
            <a:avLst/>
          </a:prstGeo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lstStyle>
            <a:lvl1pPr marL="169863" indent="-111125">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58738" indent="0">
              <a:lnSpc>
                <a:spcPct val="80000"/>
              </a:lnSpc>
              <a:spcBef>
                <a:spcPts val="1200"/>
              </a:spcBef>
            </a:pPr>
            <a:endParaRPr lang="en-US" altLang="en-US" sz="1500" b="1" dirty="0"/>
          </a:p>
          <a:p>
            <a:pPr marL="58738" indent="0" algn="ctr">
              <a:lnSpc>
                <a:spcPct val="80000"/>
              </a:lnSpc>
              <a:spcBef>
                <a:spcPts val="1200"/>
              </a:spcBef>
            </a:pPr>
            <a:r>
              <a:rPr lang="en-US" altLang="en-US" sz="1800" b="1" dirty="0"/>
              <a:t>Need to Plan For</a:t>
            </a:r>
          </a:p>
          <a:p>
            <a:pPr marL="58738" indent="0">
              <a:lnSpc>
                <a:spcPct val="80000"/>
              </a:lnSpc>
              <a:spcBef>
                <a:spcPts val="1200"/>
              </a:spcBef>
            </a:pPr>
            <a:r>
              <a:rPr lang="en-US" altLang="en-US" sz="1200" dirty="0"/>
              <a:t>Changes and plans needed to be considered for the group</a:t>
            </a:r>
          </a:p>
          <a:p>
            <a:pPr marL="230188" indent="-171450">
              <a:lnSpc>
                <a:spcPct val="80000"/>
              </a:lnSpc>
              <a:spcBef>
                <a:spcPts val="1200"/>
              </a:spcBef>
              <a:buFont typeface="Arial" panose="020B0604020202020204" pitchFamily="34" charset="0"/>
              <a:buChar char="•"/>
            </a:pPr>
            <a:r>
              <a:rPr lang="en-US" altLang="en-US" sz="1200" dirty="0"/>
              <a:t>Extensive systems and product training</a:t>
            </a:r>
          </a:p>
          <a:p>
            <a:pPr marL="230188" indent="-171450">
              <a:lnSpc>
                <a:spcPct val="80000"/>
              </a:lnSpc>
              <a:spcBef>
                <a:spcPts val="1200"/>
              </a:spcBef>
              <a:buFont typeface="Arial" panose="020B0604020202020204" pitchFamily="34" charset="0"/>
              <a:buChar char="•"/>
            </a:pPr>
            <a:r>
              <a:rPr lang="en-US" altLang="en-US" sz="1200" dirty="0"/>
              <a:t>Breakthrough Thinking training to create an experience for customers</a:t>
            </a:r>
          </a:p>
          <a:p>
            <a:pPr marL="230188" indent="-171450">
              <a:lnSpc>
                <a:spcPct val="80000"/>
              </a:lnSpc>
              <a:spcBef>
                <a:spcPts val="1200"/>
              </a:spcBef>
              <a:buFont typeface="Arial" panose="020B0604020202020204" pitchFamily="34" charset="0"/>
              <a:buChar char="•"/>
            </a:pPr>
            <a:r>
              <a:rPr lang="en-US" altLang="en-US" sz="1200" dirty="0"/>
              <a:t>Head count growth of 1 person per 25,000 units shipped</a:t>
            </a:r>
          </a:p>
          <a:p>
            <a:pPr marL="230188" indent="-171450">
              <a:lnSpc>
                <a:spcPct val="80000"/>
              </a:lnSpc>
              <a:spcBef>
                <a:spcPts val="1200"/>
              </a:spcBef>
              <a:buFont typeface="Arial" panose="020B0604020202020204" pitchFamily="34" charset="0"/>
              <a:buChar char="•"/>
            </a:pPr>
            <a:endParaRPr lang="en-US" altLang="en-US" sz="1200" dirty="0"/>
          </a:p>
          <a:p>
            <a:pPr marL="230188" indent="-171450">
              <a:lnSpc>
                <a:spcPct val="80000"/>
              </a:lnSpc>
              <a:spcBef>
                <a:spcPts val="1200"/>
              </a:spcBef>
              <a:buFont typeface="Arial" panose="020B0604020202020204" pitchFamily="34" charset="0"/>
              <a:buChar char="•"/>
            </a:pPr>
            <a:endParaRPr lang="en-US" altLang="en-US" sz="1200" dirty="0"/>
          </a:p>
          <a:p>
            <a:pPr marL="230188" indent="-171450">
              <a:lnSpc>
                <a:spcPct val="80000"/>
              </a:lnSpc>
              <a:spcBef>
                <a:spcPts val="1200"/>
              </a:spcBef>
              <a:buFont typeface="Arial" panose="020B0604020202020204" pitchFamily="34" charset="0"/>
              <a:buChar char="•"/>
            </a:pPr>
            <a:endParaRPr lang="en-US" altLang="en-US" sz="1200" dirty="0"/>
          </a:p>
        </p:txBody>
      </p:sp>
      <p:sp>
        <p:nvSpPr>
          <p:cNvPr id="44" name="Rectangle 7">
            <a:extLst>
              <a:ext uri="{FF2B5EF4-FFF2-40B4-BE49-F238E27FC236}">
                <a16:creationId xmlns:a16="http://schemas.microsoft.com/office/drawing/2014/main" id="{10EE18C3-5B05-1D48-9E0A-086118C0987C}"/>
              </a:ext>
            </a:extLst>
          </p:cNvPr>
          <p:cNvSpPr/>
          <p:nvPr/>
        </p:nvSpPr>
        <p:spPr bwMode="auto">
          <a:xfrm>
            <a:off x="4916990" y="1564637"/>
            <a:ext cx="2579643" cy="4365200"/>
          </a:xfrm>
          <a:prstGeom prst="rect">
            <a:avLst/>
          </a:prstGeo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lstStyle>
            <a:lvl1pPr marL="169863" indent="-111125">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58738" indent="0">
              <a:lnSpc>
                <a:spcPct val="80000"/>
              </a:lnSpc>
              <a:spcBef>
                <a:spcPts val="1200"/>
              </a:spcBef>
            </a:pPr>
            <a:endParaRPr lang="en-US" altLang="en-US" sz="1500" b="1" dirty="0"/>
          </a:p>
          <a:p>
            <a:pPr marL="58738" indent="0" algn="ctr">
              <a:lnSpc>
                <a:spcPct val="80000"/>
              </a:lnSpc>
              <a:spcBef>
                <a:spcPts val="1200"/>
              </a:spcBef>
            </a:pPr>
            <a:r>
              <a:rPr lang="en-US" altLang="en-US" sz="1800" b="1" dirty="0"/>
              <a:t> Impact On Group</a:t>
            </a:r>
          </a:p>
          <a:p>
            <a:pPr marL="58738" indent="0">
              <a:lnSpc>
                <a:spcPct val="80000"/>
              </a:lnSpc>
              <a:spcBef>
                <a:spcPts val="1200"/>
              </a:spcBef>
            </a:pPr>
            <a:r>
              <a:rPr lang="en-US" altLang="en-US" sz="1200" dirty="0"/>
              <a:t>Impacts that achieving the 5 year strategy will have on this group</a:t>
            </a:r>
          </a:p>
          <a:p>
            <a:pPr marL="230188" indent="-171450">
              <a:lnSpc>
                <a:spcPct val="80000"/>
              </a:lnSpc>
              <a:spcBef>
                <a:spcPts val="1200"/>
              </a:spcBef>
              <a:buFont typeface="Arial" panose="020B0604020202020204" pitchFamily="34" charset="0"/>
              <a:buChar char="•"/>
            </a:pPr>
            <a:r>
              <a:rPr lang="en-US" altLang="en-US" sz="1200" dirty="0"/>
              <a:t>Increase of time conversing with customers on phone, email or live chat</a:t>
            </a:r>
          </a:p>
          <a:p>
            <a:pPr marL="230188" indent="-171450">
              <a:lnSpc>
                <a:spcPct val="80000"/>
              </a:lnSpc>
              <a:spcBef>
                <a:spcPts val="1200"/>
              </a:spcBef>
              <a:buFont typeface="Arial" panose="020B0604020202020204" pitchFamily="34" charset="0"/>
              <a:buChar char="•"/>
            </a:pPr>
            <a:r>
              <a:rPr lang="en-US" altLang="en-US" sz="1200" dirty="0"/>
              <a:t>More volume coming from multiple sources and ability to trouble shoot when an order entered by a customer has an error</a:t>
            </a:r>
          </a:p>
          <a:p>
            <a:pPr marL="230188" indent="-171450">
              <a:lnSpc>
                <a:spcPct val="80000"/>
              </a:lnSpc>
              <a:spcBef>
                <a:spcPts val="1200"/>
              </a:spcBef>
              <a:buFont typeface="Arial" panose="020B0604020202020204" pitchFamily="34" charset="0"/>
              <a:buChar char="•"/>
            </a:pPr>
            <a:r>
              <a:rPr lang="en-US" altLang="en-US" sz="1200" dirty="0"/>
              <a:t>Focus on the customer and empowerment to solve issues immediately without a transfer of a call</a:t>
            </a:r>
          </a:p>
          <a:p>
            <a:pPr marL="230188" indent="-171450">
              <a:lnSpc>
                <a:spcPct val="80000"/>
              </a:lnSpc>
              <a:spcBef>
                <a:spcPts val="1200"/>
              </a:spcBef>
              <a:buFont typeface="Arial" panose="020B0604020202020204" pitchFamily="34" charset="0"/>
              <a:buChar char="•"/>
            </a:pPr>
            <a:endParaRPr lang="en-US" altLang="en-US" sz="1200" dirty="0"/>
          </a:p>
          <a:p>
            <a:pPr marL="230188" indent="-171450">
              <a:lnSpc>
                <a:spcPct val="80000"/>
              </a:lnSpc>
              <a:spcBef>
                <a:spcPts val="1200"/>
              </a:spcBef>
              <a:buFont typeface="Arial" panose="020B0604020202020204" pitchFamily="34" charset="0"/>
              <a:buChar char="•"/>
            </a:pPr>
            <a:endParaRPr lang="en-US" altLang="en-US" sz="1200" dirty="0"/>
          </a:p>
          <a:p>
            <a:pPr marL="230188" indent="-171450">
              <a:lnSpc>
                <a:spcPct val="80000"/>
              </a:lnSpc>
              <a:spcBef>
                <a:spcPts val="1200"/>
              </a:spcBef>
              <a:buFont typeface="Arial" panose="020B0604020202020204" pitchFamily="34" charset="0"/>
              <a:buChar char="•"/>
            </a:pPr>
            <a:endParaRPr lang="en-US" altLang="en-US" sz="1200" dirty="0"/>
          </a:p>
        </p:txBody>
      </p:sp>
    </p:spTree>
    <p:extLst>
      <p:ext uri="{BB962C8B-B14F-4D97-AF65-F5344CB8AC3E}">
        <p14:creationId xmlns:p14="http://schemas.microsoft.com/office/powerpoint/2010/main" val="10333362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1491</TotalTime>
  <Words>1735</Words>
  <Application>Microsoft Macintosh PowerPoint</Application>
  <PresentationFormat>Widescreen</PresentationFormat>
  <Paragraphs>391</Paragraphs>
  <Slides>16</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ＭＳ Ｐゴシック</vt:lpstr>
      <vt:lpstr>ＭＳ Ｐゴシック</vt:lpstr>
      <vt:lpstr>Arial</vt:lpstr>
      <vt:lpstr>Calibri</vt:lpstr>
      <vt:lpstr>Calibri Light</vt:lpstr>
      <vt:lpstr>Office Theme</vt:lpstr>
      <vt:lpstr>This template is set to the default settings of PowerPoint. Utilizing a Master Template should allow for quick conversion to your company standards. Delete this slide to have the slides match The Five Letter F Word sequence.</vt:lpstr>
      <vt:lpstr>Direction</vt:lpstr>
      <vt:lpstr>Markets</vt:lpstr>
      <vt:lpstr>Customers</vt:lpstr>
      <vt:lpstr>Go To Market</vt:lpstr>
      <vt:lpstr>Market/Customer Value Chain</vt:lpstr>
      <vt:lpstr>Solution Roadmap</vt:lpstr>
      <vt:lpstr>Logistics/Service Delivery</vt:lpstr>
      <vt:lpstr>Customer Service</vt:lpstr>
      <vt:lpstr>Manufacturing</vt:lpstr>
      <vt:lpstr>Information Technology</vt:lpstr>
      <vt:lpstr>Human Resources</vt:lpstr>
      <vt:lpstr>Succession Plan</vt:lpstr>
      <vt:lpstr>M&amp;A / JV</vt:lpstr>
      <vt:lpstr>Growth Summary</vt:lpstr>
      <vt:lpstr>5 Year Review</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template is set to the default settings of PowerPoint. Utilizing a Master Template should allow for quick conversion to your company standards. Delete this slide to have the slides match The Five Letter F Word sequence.</dc:title>
  <dc:creator>Microsoft Office User</dc:creator>
  <cp:lastModifiedBy>Microsoft Office User</cp:lastModifiedBy>
  <cp:revision>39</cp:revision>
  <dcterms:created xsi:type="dcterms:W3CDTF">2022-02-08T14:56:46Z</dcterms:created>
  <dcterms:modified xsi:type="dcterms:W3CDTF">2022-02-15T22:10:03Z</dcterms:modified>
</cp:coreProperties>
</file>