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  <p:sldId id="264" r:id="rId5"/>
    <p:sldId id="263" r:id="rId6"/>
    <p:sldId id="259" r:id="rId7"/>
    <p:sldId id="261" r:id="rId8"/>
    <p:sldId id="265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/>
    <p:restoredTop sz="96405"/>
  </p:normalViewPr>
  <p:slideViewPr>
    <p:cSldViewPr snapToGrid="0" snapToObjects="1">
      <p:cViewPr varScale="1">
        <p:scale>
          <a:sx n="111" d="100"/>
          <a:sy n="111" d="100"/>
        </p:scale>
        <p:origin x="23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4D89B-C8D6-264C-8019-C18F4D8F8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87A35-DD9E-9B4C-9F47-ACCF12D5C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C2EBE-C860-6544-A835-BE8C9AE54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1186-FEFD-E84F-807A-8C926800C1C6}" type="datetimeFigureOut">
              <a:rPr lang="en-US" smtClean="0"/>
              <a:t>5/15/22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5E954-FCB4-294B-83BE-786B381BC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73124-CF90-5D41-8883-C51756E2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38C-591C-7444-93ED-3C660CEC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3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3EA0C-CE12-834A-98DC-D6552249D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FEB24-D313-EF48-BE58-DE1750B89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E96B2-061C-E84D-97BF-8C99822EB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1186-FEFD-E84F-807A-8C926800C1C6}" type="datetimeFigureOut">
              <a:rPr lang="en-US" smtClean="0"/>
              <a:t>5/15/22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F1344-6EC9-9C48-93E7-0F4B71CC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0B8D7-85E6-184E-AA4D-C38C92D77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38C-591C-7444-93ED-3C660CEC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7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3015E1-2E2A-8342-ABC5-BA929184F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A693C-F5B1-8B4E-9EC7-F1BC36761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4B381-198F-C64A-89DC-2CE08E404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1186-FEFD-E84F-807A-8C926800C1C6}" type="datetimeFigureOut">
              <a:rPr lang="en-US" smtClean="0"/>
              <a:t>5/15/22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BC288-9906-354B-8475-850434190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0CB64-95E5-6947-ADFC-95B76A39D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38C-591C-7444-93ED-3C660CEC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0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16E24-E637-D444-887F-487E1EC3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00F62-2C0C-9044-A916-34E5C2466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25073-D3A0-824B-99B5-EC1CF1A4F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1186-FEFD-E84F-807A-8C926800C1C6}" type="datetimeFigureOut">
              <a:rPr lang="en-US" smtClean="0"/>
              <a:t>5/15/22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A977F-539D-CB46-9AA1-8E826F583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681C1-7E29-624E-92A4-409D95BE2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38C-591C-7444-93ED-3C660CEC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6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A22FE-63BA-114D-AFC3-6B0EC12C3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FB9B2-15D3-AD47-8C42-F773EED96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D41AF-7A32-2B45-8536-48C3A3968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1186-FEFD-E84F-807A-8C926800C1C6}" type="datetimeFigureOut">
              <a:rPr lang="en-US" smtClean="0"/>
              <a:t>5/15/22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A3FBF-9BDC-B248-9795-6C0284A67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EC814-13F8-FB4C-98BB-1AD89A68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38C-591C-7444-93ED-3C660CEC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DCFE-4CE6-C54A-9F91-9E68C7B47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6DEF7-60A8-4145-9229-1FD8FD44E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5FD71-7293-574E-B187-CD12FCDE2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773AF-895B-9245-81FB-85464B4D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1186-FEFD-E84F-807A-8C926800C1C6}" type="datetimeFigureOut">
              <a:rPr lang="en-US" smtClean="0"/>
              <a:t>5/15/22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1903A-CC19-6B45-9559-B4D47BFA1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C829A-B050-C44C-8565-C4A406C9E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38C-591C-7444-93ED-3C660CEC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3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7EB71-5AE1-3841-8A67-7EFDBA867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0502F-324A-B543-9BE5-001ED473E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A76D37-CAA1-524B-A93E-68A48A7D7E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3A9694-E839-6849-8444-D1455E873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ECA6F-10E8-AC46-91CA-D6BB36593D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D4200C-77C4-344F-9528-4E62DAF2C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1186-FEFD-E84F-807A-8C926800C1C6}" type="datetimeFigureOut">
              <a:rPr lang="en-US" smtClean="0"/>
              <a:t>5/15/22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5DA9C-A4BC-0641-8C67-375C00294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A3336F-277F-544A-B754-C9289DB8C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38C-591C-7444-93ED-3C660CEC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0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35D66-89BA-7A4D-BA74-32DB6050F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1FF55E-050C-1447-ACF8-8A2984EB5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1186-FEFD-E84F-807A-8C926800C1C6}" type="datetimeFigureOut">
              <a:rPr lang="en-US" smtClean="0"/>
              <a:t>5/15/22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3F88A1-1496-F446-AB21-5AAC648C1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9FE9B9-EC06-1640-8308-2BE04B4CA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38C-591C-7444-93ED-3C660CEC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4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A8FB4B-9254-A64B-8BAE-D6603757A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1186-FEFD-E84F-807A-8C926800C1C6}" type="datetimeFigureOut">
              <a:rPr lang="en-US" smtClean="0"/>
              <a:t>5/15/22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EB81A8-6AE7-D541-8BF1-3E04794E4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E3E4A-BC02-1545-B624-93E0B634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38C-591C-7444-93ED-3C660CEC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E853C-CCBC-B94F-8505-C7E4E32CC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F4F32-C954-FA46-8315-1DEE74515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7DC76-9C77-F74E-BDB6-735BA23DD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35F17-516D-AB46-8BC9-C7E480DBA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1186-FEFD-E84F-807A-8C926800C1C6}" type="datetimeFigureOut">
              <a:rPr lang="en-US" smtClean="0"/>
              <a:t>5/15/22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ECF27-8D62-B640-856A-ABD254115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571D1-3E83-2049-B190-7F636ED4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38C-591C-7444-93ED-3C660CEC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9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50B2D-23B4-414A-92A4-15CC737AE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BD7564-5930-F044-82A7-834C14D44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F4C29-9FDF-6645-8F0E-03C023E7F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23DA4-DC95-AA49-9D5C-16BD7EBCE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1186-FEFD-E84F-807A-8C926800C1C6}" type="datetimeFigureOut">
              <a:rPr lang="en-US" smtClean="0"/>
              <a:t>5/15/22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EA670-30B7-2A4E-B65B-CCF20339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6D9E5-EE83-C443-BDD6-CF80D8ADA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338C-591C-7444-93ED-3C660CEC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6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EB78C5-4E0D-CD4A-9E95-F6D4F174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5F370-F90F-0F43-81F2-5A3FD3966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47E60-9BB8-C448-B3BE-32CF82F7F9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B1186-FEFD-E84F-807A-8C926800C1C6}" type="datetimeFigureOut">
              <a:rPr lang="en-US" smtClean="0"/>
              <a:t>5/15/22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5769B-D298-A94E-9823-22E674D6F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7E09E-39E0-1447-8CCF-62E4A7806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6338C-591C-7444-93ED-3C660CEC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36752-DA29-CA44-8594-65F9B9C09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8485"/>
          </a:xfrm>
        </p:spPr>
        <p:txBody>
          <a:bodyPr>
            <a:normAutofit/>
          </a:bodyPr>
          <a:lstStyle/>
          <a:p>
            <a:r>
              <a:rPr lang="en-US" sz="4000" dirty="0"/>
              <a:t>Breakthrough Thinking™ Innovation Process- Overview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BA744A-855E-234F-A232-276DF78556EC}"/>
              </a:ext>
            </a:extLst>
          </p:cNvPr>
          <p:cNvSpPr txBox="1"/>
          <p:nvPr/>
        </p:nvSpPr>
        <p:spPr>
          <a:xfrm>
            <a:off x="243191" y="6225702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307461-6498-D441-8C74-C4DEA33B27F6}"/>
              </a:ext>
            </a:extLst>
          </p:cNvPr>
          <p:cNvSpPr/>
          <p:nvPr/>
        </p:nvSpPr>
        <p:spPr>
          <a:xfrm>
            <a:off x="243191" y="904672"/>
            <a:ext cx="1750979" cy="8754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Company Market Target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18BFE7-DC77-7048-9B2F-291B428D4592}"/>
              </a:ext>
            </a:extLst>
          </p:cNvPr>
          <p:cNvSpPr txBox="1"/>
          <p:nvPr/>
        </p:nvSpPr>
        <p:spPr>
          <a:xfrm>
            <a:off x="306420" y="1780162"/>
            <a:ext cx="1624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The Five Letter F Word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134DE32-D424-B841-8754-652B58E08517}"/>
              </a:ext>
            </a:extLst>
          </p:cNvPr>
          <p:cNvSpPr/>
          <p:nvPr/>
        </p:nvSpPr>
        <p:spPr>
          <a:xfrm>
            <a:off x="2198451" y="1100101"/>
            <a:ext cx="978408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73F088-AC38-ED4B-BA68-DA3B938A9DDB}"/>
              </a:ext>
            </a:extLst>
          </p:cNvPr>
          <p:cNvSpPr/>
          <p:nvPr/>
        </p:nvSpPr>
        <p:spPr>
          <a:xfrm>
            <a:off x="3413831" y="904672"/>
            <a:ext cx="1750979" cy="8754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Voice of Customer</a:t>
            </a:r>
          </a:p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Rounds 1 &amp;2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046408-F68F-7F49-8BCF-6AB15C662AA5}"/>
              </a:ext>
            </a:extLst>
          </p:cNvPr>
          <p:cNvSpPr txBox="1"/>
          <p:nvPr/>
        </p:nvSpPr>
        <p:spPr>
          <a:xfrm>
            <a:off x="3413831" y="1780162"/>
            <a:ext cx="17509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Miserable At Work? Why? You Don’t Have To Be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F3E8C992-7569-2E42-BAE4-937E4AA9D908}"/>
              </a:ext>
            </a:extLst>
          </p:cNvPr>
          <p:cNvSpPr/>
          <p:nvPr/>
        </p:nvSpPr>
        <p:spPr>
          <a:xfrm>
            <a:off x="5401782" y="1100101"/>
            <a:ext cx="978408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A3A469-CB24-474B-A144-7791FBBD3A64}"/>
              </a:ext>
            </a:extLst>
          </p:cNvPr>
          <p:cNvSpPr/>
          <p:nvPr/>
        </p:nvSpPr>
        <p:spPr>
          <a:xfrm>
            <a:off x="6647702" y="904672"/>
            <a:ext cx="1750979" cy="8754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Ideation/</a:t>
            </a:r>
          </a:p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Idea Build Up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E4F979-DAB3-7042-B2DF-58B226EB16D7}"/>
              </a:ext>
            </a:extLst>
          </p:cNvPr>
          <p:cNvSpPr txBox="1"/>
          <p:nvPr/>
        </p:nvSpPr>
        <p:spPr>
          <a:xfrm>
            <a:off x="6647702" y="1780162"/>
            <a:ext cx="17509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Miserable At Work? Why? You Don’t Have To Be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15C410-B462-7847-812A-1C7A665C826B}"/>
              </a:ext>
            </a:extLst>
          </p:cNvPr>
          <p:cNvSpPr/>
          <p:nvPr/>
        </p:nvSpPr>
        <p:spPr>
          <a:xfrm>
            <a:off x="9881573" y="904672"/>
            <a:ext cx="1750979" cy="8754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VoC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Round 3</a:t>
            </a:r>
          </a:p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&amp; Prototype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1D5CBF-EEC7-CD46-87C6-865FF9D97536}"/>
              </a:ext>
            </a:extLst>
          </p:cNvPr>
          <p:cNvSpPr txBox="1"/>
          <p:nvPr/>
        </p:nvSpPr>
        <p:spPr>
          <a:xfrm>
            <a:off x="9881573" y="1780162"/>
            <a:ext cx="17509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Miserable At Work? Why? You Don’t Have To Be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8A55B72B-B562-E749-809C-B9DE460580CB}"/>
              </a:ext>
            </a:extLst>
          </p:cNvPr>
          <p:cNvSpPr/>
          <p:nvPr/>
        </p:nvSpPr>
        <p:spPr>
          <a:xfrm>
            <a:off x="8650923" y="1100101"/>
            <a:ext cx="978408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822689-A0E5-494A-8BBA-9C14D8ED133D}"/>
              </a:ext>
            </a:extLst>
          </p:cNvPr>
          <p:cNvSpPr/>
          <p:nvPr/>
        </p:nvSpPr>
        <p:spPr>
          <a:xfrm>
            <a:off x="9881573" y="2924988"/>
            <a:ext cx="1750979" cy="8754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Prioritization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875B03-DC75-2E4E-A145-64398EFB8211}"/>
              </a:ext>
            </a:extLst>
          </p:cNvPr>
          <p:cNvSpPr txBox="1"/>
          <p:nvPr/>
        </p:nvSpPr>
        <p:spPr>
          <a:xfrm>
            <a:off x="9944802" y="3800478"/>
            <a:ext cx="1624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The Five Letter F Word</a:t>
            </a: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BDEDBA24-076E-CD41-ADBC-60D9C0F610A9}"/>
              </a:ext>
            </a:extLst>
          </p:cNvPr>
          <p:cNvSpPr/>
          <p:nvPr/>
        </p:nvSpPr>
        <p:spPr>
          <a:xfrm rot="10800000">
            <a:off x="8650923" y="3120417"/>
            <a:ext cx="978408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374C999-16CE-1245-A3DC-8927E92B8FC4}"/>
              </a:ext>
            </a:extLst>
          </p:cNvPr>
          <p:cNvSpPr/>
          <p:nvPr/>
        </p:nvSpPr>
        <p:spPr>
          <a:xfrm>
            <a:off x="6647702" y="2924988"/>
            <a:ext cx="1750979" cy="87549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Assignment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64D68B-0920-C44F-9016-43A598D21C5A}"/>
              </a:ext>
            </a:extLst>
          </p:cNvPr>
          <p:cNvSpPr txBox="1"/>
          <p:nvPr/>
        </p:nvSpPr>
        <p:spPr>
          <a:xfrm>
            <a:off x="6653056" y="3800478"/>
            <a:ext cx="1750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-Core 5 Calendar Block</a:t>
            </a:r>
          </a:p>
          <a:p>
            <a:r>
              <a:rPr lang="en-US" sz="1200" dirty="0"/>
              <a:t>-Extended 7</a:t>
            </a:r>
          </a:p>
          <a:p>
            <a:r>
              <a:rPr lang="en-US" sz="1200" dirty="0"/>
              <a:t>-Scheduled Updates</a:t>
            </a:r>
          </a:p>
          <a:p>
            <a:r>
              <a:rPr lang="en-US" sz="1200" dirty="0"/>
              <a:t>-Annual Goal Alignment</a:t>
            </a:r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5AD143D2-AD68-8B44-A553-3DF71A44B10E}"/>
              </a:ext>
            </a:extLst>
          </p:cNvPr>
          <p:cNvSpPr/>
          <p:nvPr/>
        </p:nvSpPr>
        <p:spPr>
          <a:xfrm rot="10800000">
            <a:off x="5401782" y="3120418"/>
            <a:ext cx="978408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1641531-D00C-494D-9AB4-12046A09C81C}"/>
              </a:ext>
            </a:extLst>
          </p:cNvPr>
          <p:cNvSpPr/>
          <p:nvPr/>
        </p:nvSpPr>
        <p:spPr>
          <a:xfrm>
            <a:off x="3413831" y="2933716"/>
            <a:ext cx="1750979" cy="87549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Critical Reduction </a:t>
            </a:r>
            <a:r>
              <a:rPr lang="en-US">
                <a:solidFill>
                  <a:schemeClr val="bg1"/>
                </a:solidFill>
              </a:rPr>
              <a:t>to MVS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F680F1-49EC-3D43-951D-A606169C1387}"/>
              </a:ext>
            </a:extLst>
          </p:cNvPr>
          <p:cNvSpPr txBox="1"/>
          <p:nvPr/>
        </p:nvSpPr>
        <p:spPr>
          <a:xfrm>
            <a:off x="3419185" y="3809206"/>
            <a:ext cx="1750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-Ideation Review</a:t>
            </a:r>
          </a:p>
          <a:p>
            <a:r>
              <a:rPr lang="en-US" sz="1200" dirty="0"/>
              <a:t>-Top 5 Criteria Set</a:t>
            </a:r>
          </a:p>
          <a:p>
            <a:r>
              <a:rPr lang="en-US" sz="1200" dirty="0"/>
              <a:t>-Parameter Ordering</a:t>
            </a:r>
          </a:p>
          <a:p>
            <a:endParaRPr lang="en-US" sz="1200" dirty="0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6B33C248-8722-3545-AB89-1B067F07478E}"/>
              </a:ext>
            </a:extLst>
          </p:cNvPr>
          <p:cNvSpPr/>
          <p:nvPr/>
        </p:nvSpPr>
        <p:spPr>
          <a:xfrm rot="10800000">
            <a:off x="2183181" y="3129145"/>
            <a:ext cx="978408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FD3D082-68BA-6D45-83AE-F28DE304C71C}"/>
              </a:ext>
            </a:extLst>
          </p:cNvPr>
          <p:cNvSpPr/>
          <p:nvPr/>
        </p:nvSpPr>
        <p:spPr>
          <a:xfrm>
            <a:off x="243191" y="2928380"/>
            <a:ext cx="1750979" cy="87549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MVS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Sub-prototypes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50B2BF-1D69-D64E-8FA6-B8ECDFAAFBDA}"/>
              </a:ext>
            </a:extLst>
          </p:cNvPr>
          <p:cNvSpPr txBox="1"/>
          <p:nvPr/>
        </p:nvSpPr>
        <p:spPr>
          <a:xfrm>
            <a:off x="248545" y="3803870"/>
            <a:ext cx="175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-Prototyping</a:t>
            </a:r>
          </a:p>
          <a:p>
            <a:r>
              <a:rPr lang="en-US" sz="1200" dirty="0"/>
              <a:t>-Business Case </a:t>
            </a:r>
          </a:p>
          <a:p>
            <a:r>
              <a:rPr lang="en-US" sz="1200" dirty="0"/>
              <a:t>-Alpha Testing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0DDE053-0C1B-B143-92B3-C2A44750D431}"/>
              </a:ext>
            </a:extLst>
          </p:cNvPr>
          <p:cNvSpPr/>
          <p:nvPr/>
        </p:nvSpPr>
        <p:spPr>
          <a:xfrm>
            <a:off x="243189" y="5117942"/>
            <a:ext cx="1750979" cy="87549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Field Trial</a:t>
            </a:r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E8E6B185-07E3-A449-A346-E48B7F81D6C4}"/>
              </a:ext>
            </a:extLst>
          </p:cNvPr>
          <p:cNvSpPr/>
          <p:nvPr/>
        </p:nvSpPr>
        <p:spPr>
          <a:xfrm rot="5400000">
            <a:off x="812482" y="4503810"/>
            <a:ext cx="612391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2326A4A-7E4B-6549-B005-B54E01CA75B4}"/>
              </a:ext>
            </a:extLst>
          </p:cNvPr>
          <p:cNvSpPr/>
          <p:nvPr/>
        </p:nvSpPr>
        <p:spPr>
          <a:xfrm>
            <a:off x="3458097" y="5117942"/>
            <a:ext cx="1750979" cy="87549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Critical Fixes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BA764B50-D3F3-8640-BB32-DA8810384DD5}"/>
              </a:ext>
            </a:extLst>
          </p:cNvPr>
          <p:cNvSpPr/>
          <p:nvPr/>
        </p:nvSpPr>
        <p:spPr>
          <a:xfrm>
            <a:off x="5398088" y="5313371"/>
            <a:ext cx="978408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1FE99B5-0C75-2A45-9529-9D057ED283CA}"/>
              </a:ext>
            </a:extLst>
          </p:cNvPr>
          <p:cNvSpPr/>
          <p:nvPr/>
        </p:nvSpPr>
        <p:spPr>
          <a:xfrm>
            <a:off x="6715844" y="5117942"/>
            <a:ext cx="1750979" cy="87549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Orders &amp;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Launch</a:t>
            </a:r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99027FA2-E642-1C44-B278-A94293076D2C}"/>
              </a:ext>
            </a:extLst>
          </p:cNvPr>
          <p:cNvSpPr/>
          <p:nvPr/>
        </p:nvSpPr>
        <p:spPr>
          <a:xfrm>
            <a:off x="8655835" y="5313371"/>
            <a:ext cx="978408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AADCE68-7112-6A4D-AD3C-74FEF3A4B1E9}"/>
              </a:ext>
            </a:extLst>
          </p:cNvPr>
          <p:cNvSpPr/>
          <p:nvPr/>
        </p:nvSpPr>
        <p:spPr>
          <a:xfrm>
            <a:off x="9973591" y="5125900"/>
            <a:ext cx="1750979" cy="8754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Iterations</a:t>
            </a:r>
          </a:p>
        </p:txBody>
      </p:sp>
      <p:sp>
        <p:nvSpPr>
          <p:cNvPr id="43" name="Right Arrow 42">
            <a:extLst>
              <a:ext uri="{FF2B5EF4-FFF2-40B4-BE49-F238E27FC236}">
                <a16:creationId xmlns:a16="http://schemas.microsoft.com/office/drawing/2014/main" id="{893811D2-AF0A-F243-963F-4A60406D4AD6}"/>
              </a:ext>
            </a:extLst>
          </p:cNvPr>
          <p:cNvSpPr/>
          <p:nvPr/>
        </p:nvSpPr>
        <p:spPr>
          <a:xfrm rot="16200000">
            <a:off x="10438067" y="4304050"/>
            <a:ext cx="822028" cy="484632"/>
          </a:xfrm>
          <a:prstGeom prst="rightArrow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3C7EEEA0-1A96-304F-9F8D-50150DCC2FC2}"/>
              </a:ext>
            </a:extLst>
          </p:cNvPr>
          <p:cNvSpPr/>
          <p:nvPr/>
        </p:nvSpPr>
        <p:spPr>
          <a:xfrm rot="5400000">
            <a:off x="10450866" y="2302423"/>
            <a:ext cx="612391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Curved Down Arrow 44">
            <a:extLst>
              <a:ext uri="{FF2B5EF4-FFF2-40B4-BE49-F238E27FC236}">
                <a16:creationId xmlns:a16="http://schemas.microsoft.com/office/drawing/2014/main" id="{4298F94F-97B1-1A43-9F0B-82595D334770}"/>
              </a:ext>
            </a:extLst>
          </p:cNvPr>
          <p:cNvSpPr/>
          <p:nvPr/>
        </p:nvSpPr>
        <p:spPr>
          <a:xfrm>
            <a:off x="2166566" y="4769277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Curved Up Arrow 45">
            <a:extLst>
              <a:ext uri="{FF2B5EF4-FFF2-40B4-BE49-F238E27FC236}">
                <a16:creationId xmlns:a16="http://schemas.microsoft.com/office/drawing/2014/main" id="{D19D53D8-C707-D847-AF7C-962485216778}"/>
              </a:ext>
            </a:extLst>
          </p:cNvPr>
          <p:cNvSpPr/>
          <p:nvPr/>
        </p:nvSpPr>
        <p:spPr>
          <a:xfrm flipH="1">
            <a:off x="2131841" y="5705403"/>
            <a:ext cx="1215266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F503248-110F-9F4E-BBD7-09E65CEB04C6}"/>
              </a:ext>
            </a:extLst>
          </p:cNvPr>
          <p:cNvSpPr txBox="1"/>
          <p:nvPr/>
        </p:nvSpPr>
        <p:spPr>
          <a:xfrm>
            <a:off x="6715844" y="6024863"/>
            <a:ext cx="1935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-Field Trial Purchase Orders</a:t>
            </a:r>
          </a:p>
          <a:p>
            <a:r>
              <a:rPr lang="en-US" sz="1200" dirty="0"/>
              <a:t>-Launch Plan</a:t>
            </a:r>
          </a:p>
          <a:p>
            <a:r>
              <a:rPr lang="en-US" sz="1200" dirty="0"/>
              <a:t>-Pre-Ship</a:t>
            </a:r>
          </a:p>
          <a:p>
            <a:r>
              <a:rPr lang="en-US" sz="1200" dirty="0"/>
              <a:t>-Launch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FBE0D69-0BB0-4549-AD65-64A9BED9FD03}"/>
              </a:ext>
            </a:extLst>
          </p:cNvPr>
          <p:cNvSpPr txBox="1"/>
          <p:nvPr/>
        </p:nvSpPr>
        <p:spPr>
          <a:xfrm>
            <a:off x="9944757" y="6024863"/>
            <a:ext cx="1935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-V 2.0</a:t>
            </a:r>
          </a:p>
          <a:p>
            <a:r>
              <a:rPr lang="en-US" sz="1200" dirty="0"/>
              <a:t>-Geographical</a:t>
            </a:r>
          </a:p>
          <a:p>
            <a:r>
              <a:rPr lang="en-US" sz="1200" dirty="0"/>
              <a:t>-Customization</a:t>
            </a:r>
          </a:p>
        </p:txBody>
      </p:sp>
      <p:sp>
        <p:nvSpPr>
          <p:cNvPr id="50" name="5-Point Star 49">
            <a:extLst>
              <a:ext uri="{FF2B5EF4-FFF2-40B4-BE49-F238E27FC236}">
                <a16:creationId xmlns:a16="http://schemas.microsoft.com/office/drawing/2014/main" id="{D65F421C-9CB1-BE46-889E-388BE4BC4039}"/>
              </a:ext>
            </a:extLst>
          </p:cNvPr>
          <p:cNvSpPr/>
          <p:nvPr/>
        </p:nvSpPr>
        <p:spPr>
          <a:xfrm>
            <a:off x="8903803" y="2255846"/>
            <a:ext cx="472647" cy="396672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3DFA28B-A4B0-774D-BABF-542F74D9D395}"/>
              </a:ext>
            </a:extLst>
          </p:cNvPr>
          <p:cNvSpPr txBox="1"/>
          <p:nvPr/>
        </p:nvSpPr>
        <p:spPr>
          <a:xfrm>
            <a:off x="8650923" y="2652518"/>
            <a:ext cx="209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Inform customers of start date if not in the next 30 days</a:t>
            </a:r>
          </a:p>
        </p:txBody>
      </p:sp>
      <p:sp>
        <p:nvSpPr>
          <p:cNvPr id="52" name="5-Point Star 51">
            <a:extLst>
              <a:ext uri="{FF2B5EF4-FFF2-40B4-BE49-F238E27FC236}">
                <a16:creationId xmlns:a16="http://schemas.microsoft.com/office/drawing/2014/main" id="{551F9DBB-9E9A-3040-840E-9325E05E85C8}"/>
              </a:ext>
            </a:extLst>
          </p:cNvPr>
          <p:cNvSpPr/>
          <p:nvPr/>
        </p:nvSpPr>
        <p:spPr>
          <a:xfrm>
            <a:off x="6064493" y="2313422"/>
            <a:ext cx="472647" cy="39667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13C8765-9CBD-B649-836C-E3A09D792557}"/>
              </a:ext>
            </a:extLst>
          </p:cNvPr>
          <p:cNvSpPr txBox="1"/>
          <p:nvPr/>
        </p:nvSpPr>
        <p:spPr>
          <a:xfrm>
            <a:off x="5811613" y="2710094"/>
            <a:ext cx="209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Customer and management monthly updates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01CBB4-D789-6241-96FD-C962ECB22D39}"/>
              </a:ext>
            </a:extLst>
          </p:cNvPr>
          <p:cNvSpPr txBox="1"/>
          <p:nvPr/>
        </p:nvSpPr>
        <p:spPr>
          <a:xfrm>
            <a:off x="783296" y="568106"/>
            <a:ext cx="670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 Days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7CB22B-A160-5B40-AE1A-00BFEBF04200}"/>
              </a:ext>
            </a:extLst>
          </p:cNvPr>
          <p:cNvSpPr txBox="1"/>
          <p:nvPr/>
        </p:nvSpPr>
        <p:spPr>
          <a:xfrm>
            <a:off x="3777087" y="568105"/>
            <a:ext cx="11129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 to 4 weeks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25E06BD-A6B9-9440-9FA3-49169BA7B80C}"/>
              </a:ext>
            </a:extLst>
          </p:cNvPr>
          <p:cNvSpPr txBox="1"/>
          <p:nvPr/>
        </p:nvSpPr>
        <p:spPr>
          <a:xfrm>
            <a:off x="7166266" y="565464"/>
            <a:ext cx="713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 week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D54D662-0922-0A42-885D-9B75525CDAAC}"/>
              </a:ext>
            </a:extLst>
          </p:cNvPr>
          <p:cNvSpPr txBox="1"/>
          <p:nvPr/>
        </p:nvSpPr>
        <p:spPr>
          <a:xfrm>
            <a:off x="10400136" y="552342"/>
            <a:ext cx="713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 week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74E3B9A-DA3A-C94C-9AA4-658DA658CC0B}"/>
              </a:ext>
            </a:extLst>
          </p:cNvPr>
          <p:cNvSpPr txBox="1"/>
          <p:nvPr/>
        </p:nvSpPr>
        <p:spPr>
          <a:xfrm>
            <a:off x="11053533" y="2588273"/>
            <a:ext cx="670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 Days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EE916A8-F290-8E4E-B2A2-362E85919912}"/>
              </a:ext>
            </a:extLst>
          </p:cNvPr>
          <p:cNvSpPr txBox="1"/>
          <p:nvPr/>
        </p:nvSpPr>
        <p:spPr>
          <a:xfrm>
            <a:off x="7867043" y="2574196"/>
            <a:ext cx="599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 Day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6FE7606-17A6-464B-90C9-239D8CA1FCDA}"/>
              </a:ext>
            </a:extLst>
          </p:cNvPr>
          <p:cNvSpPr txBox="1"/>
          <p:nvPr/>
        </p:nvSpPr>
        <p:spPr>
          <a:xfrm>
            <a:off x="3953939" y="2597149"/>
            <a:ext cx="670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 Days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2069D98-4C40-4F48-98BE-7249408C93ED}"/>
              </a:ext>
            </a:extLst>
          </p:cNvPr>
          <p:cNvSpPr txBox="1"/>
          <p:nvPr/>
        </p:nvSpPr>
        <p:spPr>
          <a:xfrm>
            <a:off x="691061" y="2571013"/>
            <a:ext cx="875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16 weeks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B7F69E3-EB26-A34C-8203-1127E0C4DA4A}"/>
              </a:ext>
            </a:extLst>
          </p:cNvPr>
          <p:cNvSpPr txBox="1"/>
          <p:nvPr/>
        </p:nvSpPr>
        <p:spPr>
          <a:xfrm>
            <a:off x="0" y="4835951"/>
            <a:ext cx="11129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 to 4 weeks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7BBECE7-EE4D-994D-8806-1BDDEFF45457}"/>
              </a:ext>
            </a:extLst>
          </p:cNvPr>
          <p:cNvSpPr txBox="1"/>
          <p:nvPr/>
        </p:nvSpPr>
        <p:spPr>
          <a:xfrm>
            <a:off x="3776489" y="4833119"/>
            <a:ext cx="11129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 to 3 weeks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E7CE06B-8C6A-3A41-AC11-0F66BF28172B}"/>
              </a:ext>
            </a:extLst>
          </p:cNvPr>
          <p:cNvSpPr txBox="1"/>
          <p:nvPr/>
        </p:nvSpPr>
        <p:spPr>
          <a:xfrm>
            <a:off x="7034834" y="4801005"/>
            <a:ext cx="11129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 to 3 weeks</a:t>
            </a:r>
          </a:p>
        </p:txBody>
      </p:sp>
    </p:spTree>
    <p:extLst>
      <p:ext uri="{BB962C8B-B14F-4D97-AF65-F5344CB8AC3E}">
        <p14:creationId xmlns:p14="http://schemas.microsoft.com/office/powerpoint/2010/main" val="2308988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36752-DA29-CA44-8594-65F9B9C09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8485"/>
          </a:xfrm>
        </p:spPr>
        <p:txBody>
          <a:bodyPr>
            <a:normAutofit/>
          </a:bodyPr>
          <a:lstStyle/>
          <a:p>
            <a:r>
              <a:rPr lang="en-US" sz="4000" dirty="0"/>
              <a:t>Iteration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BA744A-855E-234F-A232-276DF78556EC}"/>
              </a:ext>
            </a:extLst>
          </p:cNvPr>
          <p:cNvSpPr txBox="1"/>
          <p:nvPr/>
        </p:nvSpPr>
        <p:spPr>
          <a:xfrm>
            <a:off x="243191" y="6225702"/>
            <a:ext cx="105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C691AC-E90D-6240-8F65-992C87A684F8}"/>
              </a:ext>
            </a:extLst>
          </p:cNvPr>
          <p:cNvSpPr txBox="1"/>
          <p:nvPr/>
        </p:nvSpPr>
        <p:spPr>
          <a:xfrm>
            <a:off x="1079770" y="680938"/>
            <a:ext cx="1100198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1. Figure out if Stage &amp; Gate or FORTH is more useful</a:t>
            </a:r>
          </a:p>
          <a:p>
            <a:endParaRPr lang="en-US" sz="3600" b="1" dirty="0"/>
          </a:p>
          <a:p>
            <a:r>
              <a:rPr lang="en-US" sz="3600" b="1" dirty="0"/>
              <a:t>2. Get the next version fixes going fast</a:t>
            </a:r>
          </a:p>
          <a:p>
            <a:endParaRPr lang="en-US" sz="3600" b="1" dirty="0"/>
          </a:p>
          <a:p>
            <a:r>
              <a:rPr lang="en-US" sz="3600" b="1" dirty="0"/>
              <a:t>3. Consider low hanging geographic moves</a:t>
            </a:r>
          </a:p>
          <a:p>
            <a:endParaRPr lang="en-US" sz="3600" b="1" dirty="0"/>
          </a:p>
          <a:p>
            <a:r>
              <a:rPr lang="en-US" sz="3600" b="1" dirty="0"/>
              <a:t>4. Establish prioritization for the next versions</a:t>
            </a:r>
          </a:p>
          <a:p>
            <a:endParaRPr lang="en-US" sz="3600" b="1" dirty="0"/>
          </a:p>
          <a:p>
            <a:r>
              <a:rPr lang="en-US" sz="3600" b="1" dirty="0"/>
              <a:t>5. Don’t fall into the trap of too many versions</a:t>
            </a:r>
          </a:p>
        </p:txBody>
      </p:sp>
    </p:spTree>
    <p:extLst>
      <p:ext uri="{BB962C8B-B14F-4D97-AF65-F5344CB8AC3E}">
        <p14:creationId xmlns:p14="http://schemas.microsoft.com/office/powerpoint/2010/main" val="17394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36752-DA29-CA44-8594-65F9B9C09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8485"/>
          </a:xfrm>
        </p:spPr>
        <p:txBody>
          <a:bodyPr>
            <a:normAutofit/>
          </a:bodyPr>
          <a:lstStyle/>
          <a:p>
            <a:r>
              <a:rPr lang="en-US" sz="4000" dirty="0"/>
              <a:t>Assignment- 1 Day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BA744A-855E-234F-A232-276DF78556EC}"/>
              </a:ext>
            </a:extLst>
          </p:cNvPr>
          <p:cNvSpPr txBox="1"/>
          <p:nvPr/>
        </p:nvSpPr>
        <p:spPr>
          <a:xfrm>
            <a:off x="243191" y="6225702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3BAF82-85FE-6E47-AA63-B3BFEC62C012}"/>
              </a:ext>
            </a:extLst>
          </p:cNvPr>
          <p:cNvSpPr txBox="1"/>
          <p:nvPr/>
        </p:nvSpPr>
        <p:spPr>
          <a:xfrm>
            <a:off x="1079770" y="680938"/>
            <a:ext cx="1176074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1. Name the CORE 5  and the EXTENDED 7 members</a:t>
            </a:r>
          </a:p>
          <a:p>
            <a:endParaRPr lang="en-US" sz="3600" b="1" dirty="0"/>
          </a:p>
          <a:p>
            <a:r>
              <a:rPr lang="en-US" sz="3600" b="1" dirty="0"/>
              <a:t>2. Share the names in the strategies</a:t>
            </a:r>
          </a:p>
          <a:p>
            <a:endParaRPr lang="en-US" sz="3600" b="1" dirty="0"/>
          </a:p>
          <a:p>
            <a:r>
              <a:rPr lang="en-US" sz="3600" b="1" dirty="0"/>
              <a:t>3. Establish the project as part of the SMART objectives</a:t>
            </a:r>
          </a:p>
          <a:p>
            <a:endParaRPr lang="en-US" sz="3600" b="1" dirty="0"/>
          </a:p>
          <a:p>
            <a:r>
              <a:rPr lang="en-US" sz="3600" b="1" dirty="0"/>
              <a:t>4. Block/Reserve internal calendars</a:t>
            </a:r>
          </a:p>
          <a:p>
            <a:endParaRPr lang="en-US" sz="3600" b="1" dirty="0"/>
          </a:p>
          <a:p>
            <a:r>
              <a:rPr lang="en-US" sz="3600" b="1" dirty="0"/>
              <a:t>5. Set up monthly updates with customers and upper management</a:t>
            </a:r>
          </a:p>
        </p:txBody>
      </p:sp>
    </p:spTree>
    <p:extLst>
      <p:ext uri="{BB962C8B-B14F-4D97-AF65-F5344CB8AC3E}">
        <p14:creationId xmlns:p14="http://schemas.microsoft.com/office/powerpoint/2010/main" val="1795712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36752-DA29-CA44-8594-65F9B9C09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8485"/>
          </a:xfrm>
        </p:spPr>
        <p:txBody>
          <a:bodyPr>
            <a:normAutofit/>
          </a:bodyPr>
          <a:lstStyle/>
          <a:p>
            <a:r>
              <a:rPr lang="en-US" sz="4000" dirty="0"/>
              <a:t>Critical Reduction &amp; MVS- 2 Days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BA744A-855E-234F-A232-276DF78556EC}"/>
              </a:ext>
            </a:extLst>
          </p:cNvPr>
          <p:cNvSpPr txBox="1"/>
          <p:nvPr/>
        </p:nvSpPr>
        <p:spPr>
          <a:xfrm>
            <a:off x="243191" y="6225702"/>
            <a:ext cx="105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AE1CC4-CFCC-C348-B7A4-AB8DA3FBC3BA}"/>
              </a:ext>
            </a:extLst>
          </p:cNvPr>
          <p:cNvSpPr txBox="1"/>
          <p:nvPr/>
        </p:nvSpPr>
        <p:spPr>
          <a:xfrm>
            <a:off x="1079770" y="680938"/>
            <a:ext cx="109630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1. Review ideation for first reduction criteria</a:t>
            </a:r>
          </a:p>
          <a:p>
            <a:endParaRPr lang="en-US" sz="3600" b="1" dirty="0"/>
          </a:p>
          <a:p>
            <a:r>
              <a:rPr lang="en-US" sz="3600" b="1" dirty="0"/>
              <a:t>2. Identify the top 5 criteria </a:t>
            </a:r>
          </a:p>
          <a:p>
            <a:endParaRPr lang="en-US" sz="3600" b="1" dirty="0"/>
          </a:p>
          <a:p>
            <a:r>
              <a:rPr lang="en-US" sz="3600" b="1" dirty="0"/>
              <a:t>3. Write first draft of MVS</a:t>
            </a:r>
          </a:p>
          <a:p>
            <a:endParaRPr lang="en-US" sz="3600" b="1" dirty="0"/>
          </a:p>
          <a:p>
            <a:r>
              <a:rPr lang="en-US" sz="3600" b="1" dirty="0"/>
              <a:t>4. 2</a:t>
            </a:r>
            <a:r>
              <a:rPr lang="en-US" sz="3600" b="1" baseline="30000" dirty="0"/>
              <a:t>nd</a:t>
            </a:r>
            <a:r>
              <a:rPr lang="en-US" sz="3600" b="1" dirty="0"/>
              <a:t> day refine the first day with fresh outlooks</a:t>
            </a:r>
          </a:p>
          <a:p>
            <a:endParaRPr lang="en-US" sz="3600" b="1" dirty="0"/>
          </a:p>
          <a:p>
            <a:r>
              <a:rPr lang="en-US" sz="3600" b="1" dirty="0"/>
              <a:t>5. MVS reviewed with customers and then added to business case as the introduction</a:t>
            </a:r>
          </a:p>
        </p:txBody>
      </p:sp>
    </p:spTree>
    <p:extLst>
      <p:ext uri="{BB962C8B-B14F-4D97-AF65-F5344CB8AC3E}">
        <p14:creationId xmlns:p14="http://schemas.microsoft.com/office/powerpoint/2010/main" val="3647548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36752-DA29-CA44-8594-65F9B9C09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8485"/>
          </a:xfrm>
        </p:spPr>
        <p:txBody>
          <a:bodyPr>
            <a:normAutofit/>
          </a:bodyPr>
          <a:lstStyle/>
          <a:p>
            <a:r>
              <a:rPr lang="en-US" sz="4000" dirty="0"/>
              <a:t>Prototyping and Alpha Testing -16 weeks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BA744A-855E-234F-A232-276DF78556EC}"/>
              </a:ext>
            </a:extLst>
          </p:cNvPr>
          <p:cNvSpPr txBox="1"/>
          <p:nvPr/>
        </p:nvSpPr>
        <p:spPr>
          <a:xfrm>
            <a:off x="243191" y="6225702"/>
            <a:ext cx="105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AE1CC4-CFCC-C348-B7A4-AB8DA3FBC3BA}"/>
              </a:ext>
            </a:extLst>
          </p:cNvPr>
          <p:cNvSpPr txBox="1"/>
          <p:nvPr/>
        </p:nvSpPr>
        <p:spPr>
          <a:xfrm>
            <a:off x="1079771" y="680938"/>
            <a:ext cx="10972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1. Prototype 2</a:t>
            </a:r>
          </a:p>
          <a:p>
            <a:endParaRPr lang="en-US" sz="3600" b="1" dirty="0"/>
          </a:p>
          <a:p>
            <a:r>
              <a:rPr lang="en-US" sz="3600" b="1" dirty="0"/>
              <a:t>2. Operation of top 5 criteria independently</a:t>
            </a:r>
          </a:p>
          <a:p>
            <a:endParaRPr lang="en-US" sz="3600" b="1" dirty="0"/>
          </a:p>
          <a:p>
            <a:r>
              <a:rPr lang="en-US" sz="3600" b="1" dirty="0"/>
              <a:t>3. Most significant criteria added in order</a:t>
            </a:r>
          </a:p>
          <a:p>
            <a:endParaRPr lang="en-US" sz="3600" b="1" dirty="0"/>
          </a:p>
          <a:p>
            <a:r>
              <a:rPr lang="en-US" sz="3600" b="1" dirty="0"/>
              <a:t>4. Extended 7 testing</a:t>
            </a:r>
          </a:p>
          <a:p>
            <a:endParaRPr lang="en-US" sz="3600" b="1" dirty="0"/>
          </a:p>
          <a:p>
            <a:r>
              <a:rPr lang="en-US" sz="3600" b="1" dirty="0"/>
              <a:t>5. QC Alpha testing</a:t>
            </a:r>
          </a:p>
        </p:txBody>
      </p:sp>
    </p:spTree>
    <p:extLst>
      <p:ext uri="{BB962C8B-B14F-4D97-AF65-F5344CB8AC3E}">
        <p14:creationId xmlns:p14="http://schemas.microsoft.com/office/powerpoint/2010/main" val="14173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36752-DA29-CA44-8594-65F9B9C09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8485"/>
          </a:xfrm>
        </p:spPr>
        <p:txBody>
          <a:bodyPr>
            <a:normAutofit/>
          </a:bodyPr>
          <a:lstStyle/>
          <a:p>
            <a:r>
              <a:rPr lang="en-US" sz="4000" dirty="0"/>
              <a:t>Business Case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BA744A-855E-234F-A232-276DF78556EC}"/>
              </a:ext>
            </a:extLst>
          </p:cNvPr>
          <p:cNvSpPr txBox="1"/>
          <p:nvPr/>
        </p:nvSpPr>
        <p:spPr>
          <a:xfrm>
            <a:off x="243191" y="6225702"/>
            <a:ext cx="105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AE1CC4-CFCC-C348-B7A4-AB8DA3FBC3BA}"/>
              </a:ext>
            </a:extLst>
          </p:cNvPr>
          <p:cNvSpPr txBox="1"/>
          <p:nvPr/>
        </p:nvSpPr>
        <p:spPr>
          <a:xfrm>
            <a:off x="1079771" y="680938"/>
            <a:ext cx="106420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1. Go or No-Go listed first</a:t>
            </a:r>
          </a:p>
          <a:p>
            <a:endParaRPr lang="en-US" sz="3600" b="1" dirty="0"/>
          </a:p>
          <a:p>
            <a:r>
              <a:rPr lang="en-US" sz="3600" b="1" dirty="0"/>
              <a:t>2. Introduction</a:t>
            </a:r>
          </a:p>
          <a:p>
            <a:endParaRPr lang="en-US" sz="3600" b="1" dirty="0"/>
          </a:p>
          <a:p>
            <a:r>
              <a:rPr lang="en-US" sz="3600" b="1" dirty="0"/>
              <a:t>3. List of customers and their attractiveness scores</a:t>
            </a:r>
          </a:p>
          <a:p>
            <a:endParaRPr lang="en-US" sz="3600" b="1" dirty="0"/>
          </a:p>
          <a:p>
            <a:r>
              <a:rPr lang="en-US" sz="3600" b="1" dirty="0"/>
              <a:t>4. Prototype 2 demonstration</a:t>
            </a:r>
          </a:p>
          <a:p>
            <a:endParaRPr lang="en-US" sz="3600" b="1" dirty="0"/>
          </a:p>
          <a:p>
            <a:r>
              <a:rPr lang="en-US" sz="3600" b="1" dirty="0"/>
              <a:t>5. Estimation &amp; NVP</a:t>
            </a:r>
          </a:p>
        </p:txBody>
      </p:sp>
    </p:spTree>
    <p:extLst>
      <p:ext uri="{BB962C8B-B14F-4D97-AF65-F5344CB8AC3E}">
        <p14:creationId xmlns:p14="http://schemas.microsoft.com/office/powerpoint/2010/main" val="352267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36752-DA29-CA44-8594-65F9B9C09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8485"/>
          </a:xfrm>
        </p:spPr>
        <p:txBody>
          <a:bodyPr>
            <a:normAutofit/>
          </a:bodyPr>
          <a:lstStyle/>
          <a:p>
            <a:r>
              <a:rPr lang="en-US" sz="4000" dirty="0"/>
              <a:t>Field Trials &amp; Critical Fixes- 5 to 7 weeks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BA744A-855E-234F-A232-276DF78556EC}"/>
              </a:ext>
            </a:extLst>
          </p:cNvPr>
          <p:cNvSpPr txBox="1"/>
          <p:nvPr/>
        </p:nvSpPr>
        <p:spPr>
          <a:xfrm>
            <a:off x="243191" y="6225702"/>
            <a:ext cx="105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13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0B51E7-9C8D-EF44-84D9-ACF9BB988AF5}"/>
              </a:ext>
            </a:extLst>
          </p:cNvPr>
          <p:cNvSpPr txBox="1"/>
          <p:nvPr/>
        </p:nvSpPr>
        <p:spPr>
          <a:xfrm>
            <a:off x="1296877" y="671691"/>
            <a:ext cx="1088845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1. A Core member needs to go to the customer training</a:t>
            </a:r>
          </a:p>
          <a:p>
            <a:endParaRPr lang="en-US" sz="3600" b="1" dirty="0"/>
          </a:p>
          <a:p>
            <a:r>
              <a:rPr lang="en-US" sz="3600" b="1" dirty="0"/>
              <a:t>2. Core member is responsible for data capture</a:t>
            </a:r>
          </a:p>
          <a:p>
            <a:endParaRPr lang="en-US" sz="3600" b="1" dirty="0"/>
          </a:p>
          <a:p>
            <a:r>
              <a:rPr lang="en-US" sz="3600" b="1" dirty="0"/>
              <a:t>3. Encourage boundary pushing, with clear expectations</a:t>
            </a:r>
          </a:p>
          <a:p>
            <a:endParaRPr lang="en-US" sz="3600" b="1" dirty="0"/>
          </a:p>
          <a:p>
            <a:r>
              <a:rPr lang="en-US" sz="3600" b="1" dirty="0"/>
              <a:t>4. Fix critical errors only; version 2.0 is an iteration</a:t>
            </a:r>
          </a:p>
          <a:p>
            <a:endParaRPr lang="en-US" sz="3600" b="1" dirty="0"/>
          </a:p>
          <a:p>
            <a:r>
              <a:rPr lang="en-US" sz="3600" b="1" dirty="0"/>
              <a:t>5. Calculate, with the customer the value as expressed in dollars across their value chain, not just 1:1 for whatever you are displacing</a:t>
            </a:r>
          </a:p>
        </p:txBody>
      </p:sp>
    </p:spTree>
    <p:extLst>
      <p:ext uri="{BB962C8B-B14F-4D97-AF65-F5344CB8AC3E}">
        <p14:creationId xmlns:p14="http://schemas.microsoft.com/office/powerpoint/2010/main" val="4159048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36752-DA29-CA44-8594-65F9B9C09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8485"/>
          </a:xfrm>
        </p:spPr>
        <p:txBody>
          <a:bodyPr>
            <a:normAutofit/>
          </a:bodyPr>
          <a:lstStyle/>
          <a:p>
            <a:r>
              <a:rPr lang="en-US" sz="4000" dirty="0"/>
              <a:t>Launching- 1 to 3 weeks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BA744A-855E-234F-A232-276DF78556EC}"/>
              </a:ext>
            </a:extLst>
          </p:cNvPr>
          <p:cNvSpPr txBox="1"/>
          <p:nvPr/>
        </p:nvSpPr>
        <p:spPr>
          <a:xfrm>
            <a:off x="243191" y="6225702"/>
            <a:ext cx="105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9C6B22-1227-DD49-9EBF-F2EF193166F1}"/>
              </a:ext>
            </a:extLst>
          </p:cNvPr>
          <p:cNvSpPr txBox="1"/>
          <p:nvPr/>
        </p:nvSpPr>
        <p:spPr>
          <a:xfrm>
            <a:off x="636609" y="593391"/>
            <a:ext cx="1130846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/>
              <a:t>Get pre-orders into the system. </a:t>
            </a:r>
          </a:p>
          <a:p>
            <a:pPr marL="742950" indent="-742950">
              <a:buAutoNum type="arabicPeriod"/>
            </a:pPr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When pre-orders hit, start value focused selling process</a:t>
            </a:r>
          </a:p>
          <a:p>
            <a:pPr marL="742950" indent="-742950">
              <a:buAutoNum type="arabicPeriod"/>
            </a:pPr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Use building of launch solutions as internal training</a:t>
            </a:r>
          </a:p>
          <a:p>
            <a:pPr marL="742950" indent="-742950">
              <a:buAutoNum type="arabicPeriod"/>
            </a:pPr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Alpha testers and QC both check independently</a:t>
            </a:r>
          </a:p>
          <a:p>
            <a:pPr marL="742950" indent="-742950">
              <a:buAutoNum type="arabicPeriod"/>
            </a:pPr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Get initial demand from pre-selling into system using scarcity to drive interest</a:t>
            </a:r>
          </a:p>
        </p:txBody>
      </p:sp>
    </p:spTree>
    <p:extLst>
      <p:ext uri="{BB962C8B-B14F-4D97-AF65-F5344CB8AC3E}">
        <p14:creationId xmlns:p14="http://schemas.microsoft.com/office/powerpoint/2010/main" val="3730628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36752-DA29-CA44-8594-65F9B9C09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8485"/>
          </a:xfrm>
        </p:spPr>
        <p:txBody>
          <a:bodyPr>
            <a:normAutofit/>
          </a:bodyPr>
          <a:lstStyle/>
          <a:p>
            <a:r>
              <a:rPr lang="en-US" sz="4000" dirty="0"/>
              <a:t>Value Focused Selling- Positioning Questions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BA744A-855E-234F-A232-276DF78556EC}"/>
              </a:ext>
            </a:extLst>
          </p:cNvPr>
          <p:cNvSpPr txBox="1"/>
          <p:nvPr/>
        </p:nvSpPr>
        <p:spPr>
          <a:xfrm>
            <a:off x="233463" y="6206246"/>
            <a:ext cx="105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15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AB6C8B9-133B-2D47-A918-6B6BE8B69ADC}"/>
              </a:ext>
            </a:extLst>
          </p:cNvPr>
          <p:cNvSpPr txBox="1">
            <a:spLocks/>
          </p:cNvSpPr>
          <p:nvPr/>
        </p:nvSpPr>
        <p:spPr>
          <a:xfrm>
            <a:off x="3124199" y="961217"/>
            <a:ext cx="8647253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What are the drivers and pressures that are impacting the Customer’s business?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3755C49-E3C8-E44B-B17B-B51E5F9AE050}"/>
              </a:ext>
            </a:extLst>
          </p:cNvPr>
          <p:cNvSpPr txBox="1">
            <a:spLocks/>
          </p:cNvSpPr>
          <p:nvPr/>
        </p:nvSpPr>
        <p:spPr bwMode="auto">
          <a:xfrm>
            <a:off x="3200400" y="4391639"/>
            <a:ext cx="857105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Which other Customers has Your Company helped with similar objectives and operational challenges? Beta sites are the best for these testimonials.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5C396A0-A195-724C-8AE7-6C257C9179F7}"/>
              </a:ext>
            </a:extLst>
          </p:cNvPr>
          <p:cNvSpPr txBox="1">
            <a:spLocks/>
          </p:cNvSpPr>
          <p:nvPr/>
        </p:nvSpPr>
        <p:spPr bwMode="auto">
          <a:xfrm>
            <a:off x="3200400" y="5077439"/>
            <a:ext cx="8478456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How does the Your Company solution address this Customer’s needs and deliver unique value?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0000C05-9167-3B40-BD53-3F7DC046790B}"/>
              </a:ext>
            </a:extLst>
          </p:cNvPr>
          <p:cNvSpPr txBox="1">
            <a:spLocks/>
          </p:cNvSpPr>
          <p:nvPr/>
        </p:nvSpPr>
        <p:spPr bwMode="auto">
          <a:xfrm>
            <a:off x="3200400" y="3705839"/>
            <a:ext cx="857105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How is Your Company different from the competition in solving these operational challenges? Lay the ground work for no real competition!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A504266-F9A0-B14A-812C-D5EF849C7462}"/>
              </a:ext>
            </a:extLst>
          </p:cNvPr>
          <p:cNvSpPr txBox="1">
            <a:spLocks/>
          </p:cNvSpPr>
          <p:nvPr/>
        </p:nvSpPr>
        <p:spPr bwMode="auto">
          <a:xfrm>
            <a:off x="3200400" y="3020039"/>
            <a:ext cx="857105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How will Your Company work together with the Customer to resolve their operational challenges?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13A82F0-15B5-AC4B-9FB9-DF868841D5AE}"/>
              </a:ext>
            </a:extLst>
          </p:cNvPr>
          <p:cNvSpPr txBox="1">
            <a:spLocks/>
          </p:cNvSpPr>
          <p:nvPr/>
        </p:nvSpPr>
        <p:spPr bwMode="auto">
          <a:xfrm>
            <a:off x="3200400" y="2334239"/>
            <a:ext cx="857105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What could prevent the Customer from meeting their objectives and achieving their plans?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8B5489D-478B-3949-83CA-3072D65B6215}"/>
              </a:ext>
            </a:extLst>
          </p:cNvPr>
          <p:cNvSpPr txBox="1">
            <a:spLocks/>
          </p:cNvSpPr>
          <p:nvPr/>
        </p:nvSpPr>
        <p:spPr bwMode="auto">
          <a:xfrm>
            <a:off x="3200400" y="1648439"/>
            <a:ext cx="857105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What is the Customer planning to do to address these drivers and pressures?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9B3766-F7BF-BE4C-8656-CDB6329AB6D2}"/>
              </a:ext>
            </a:extLst>
          </p:cNvPr>
          <p:cNvSpPr/>
          <p:nvPr/>
        </p:nvSpPr>
        <p:spPr bwMode="auto">
          <a:xfrm>
            <a:off x="457200" y="886439"/>
            <a:ext cx="2362200" cy="607771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ＭＳ Ｐゴシック" charset="-128"/>
              </a:rPr>
              <a:t>1.Customer’s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bg1"/>
                </a:solidFill>
                <a:cs typeface="ＭＳ Ｐゴシック" charset="-128"/>
              </a:rPr>
              <a:t>Industry Drivers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ＭＳ Ｐゴシック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1219A1-326A-594E-B242-737BE5197A67}"/>
              </a:ext>
            </a:extLst>
          </p:cNvPr>
          <p:cNvSpPr/>
          <p:nvPr/>
        </p:nvSpPr>
        <p:spPr bwMode="auto">
          <a:xfrm>
            <a:off x="457200" y="1570817"/>
            <a:ext cx="2362200" cy="607771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bg1"/>
                </a:solidFill>
                <a:cs typeface="ＭＳ Ｐゴシック" charset="-128"/>
              </a:rPr>
              <a:t>2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ＭＳ Ｐゴシック" charset="-128"/>
              </a:rPr>
              <a:t>.Customer’s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bg1"/>
                </a:solidFill>
                <a:cs typeface="ＭＳ Ｐゴシック" charset="-128"/>
              </a:rPr>
              <a:t>Business Objectives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F5F29B8-73D6-3041-9C14-00FE44B28AD9}"/>
              </a:ext>
            </a:extLst>
          </p:cNvPr>
          <p:cNvSpPr/>
          <p:nvPr/>
        </p:nvSpPr>
        <p:spPr bwMode="auto">
          <a:xfrm>
            <a:off x="457200" y="2255195"/>
            <a:ext cx="2362200" cy="607771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bg1"/>
                </a:solidFill>
                <a:cs typeface="ＭＳ Ｐゴシック" charset="-128"/>
              </a:rPr>
              <a:t>3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ＭＳ Ｐゴシック" charset="-128"/>
              </a:rPr>
              <a:t>.Customer’s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bg1"/>
                </a:solidFill>
                <a:cs typeface="ＭＳ Ｐゴシック" charset="-128"/>
              </a:rPr>
              <a:t>Op. Challenges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ＭＳ Ｐゴシック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BA0D20-5600-8545-84E1-436B8C72643F}"/>
              </a:ext>
            </a:extLst>
          </p:cNvPr>
          <p:cNvSpPr/>
          <p:nvPr/>
        </p:nvSpPr>
        <p:spPr bwMode="auto">
          <a:xfrm>
            <a:off x="457200" y="2939573"/>
            <a:ext cx="2362200" cy="607771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bg1"/>
                </a:solidFill>
                <a:cs typeface="ＭＳ Ｐゴシック" charset="-128"/>
              </a:rPr>
              <a:t>4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ＭＳ Ｐゴシック" charset="-128"/>
              </a:rPr>
              <a:t>.Your Company’s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bg1"/>
                </a:solidFill>
                <a:cs typeface="ＭＳ Ｐゴシック" charset="-128"/>
              </a:rPr>
              <a:t>Solutions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9518DE-79C9-EC48-851D-30A379062411}"/>
              </a:ext>
            </a:extLst>
          </p:cNvPr>
          <p:cNvSpPr/>
          <p:nvPr/>
        </p:nvSpPr>
        <p:spPr bwMode="auto">
          <a:xfrm>
            <a:off x="457200" y="3623951"/>
            <a:ext cx="2362200" cy="607771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bg1"/>
                </a:solidFill>
                <a:cs typeface="ＭＳ Ｐゴシック" charset="-128"/>
              </a:rPr>
              <a:t>5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ＭＳ Ｐゴシック" charset="-128"/>
              </a:rPr>
              <a:t>. Your Company's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bg1"/>
                </a:solidFill>
                <a:cs typeface="ＭＳ Ｐゴシック" charset="-128"/>
              </a:rPr>
              <a:t>Advantages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ＭＳ Ｐゴシック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0D467E-53E3-934F-95A8-77453D3B392E}"/>
              </a:ext>
            </a:extLst>
          </p:cNvPr>
          <p:cNvSpPr/>
          <p:nvPr/>
        </p:nvSpPr>
        <p:spPr bwMode="auto">
          <a:xfrm>
            <a:off x="457200" y="4308329"/>
            <a:ext cx="2362200" cy="607771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bg1"/>
                </a:solidFill>
                <a:cs typeface="ＭＳ Ｐゴシック" charset="-128"/>
              </a:rPr>
              <a:t>6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ＭＳ Ｐゴシック" charset="-128"/>
              </a:rPr>
              <a:t>. Your Company's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bg1"/>
                </a:solidFill>
                <a:cs typeface="ＭＳ Ｐゴシック" charset="-128"/>
              </a:rPr>
              <a:t>References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ＭＳ Ｐゴシック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3E3FCC1-4978-9E4B-A9DD-06C670DE9091}"/>
              </a:ext>
            </a:extLst>
          </p:cNvPr>
          <p:cNvSpPr/>
          <p:nvPr/>
        </p:nvSpPr>
        <p:spPr bwMode="auto">
          <a:xfrm>
            <a:off x="457200" y="4992705"/>
            <a:ext cx="2362200" cy="607771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bg1"/>
                </a:solidFill>
                <a:cs typeface="ＭＳ Ｐゴシック" charset="-128"/>
              </a:rPr>
              <a:t>7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cs typeface="ＭＳ Ｐゴシック" charset="-128"/>
              </a:rPr>
              <a:t>. Your Company's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bg1"/>
                </a:solidFill>
                <a:cs typeface="ＭＳ Ｐゴシック" charset="-128"/>
              </a:rPr>
              <a:t>Unique Value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4062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36752-DA29-CA44-8594-65F9B9C09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8485"/>
          </a:xfrm>
        </p:spPr>
        <p:txBody>
          <a:bodyPr>
            <a:normAutofit/>
          </a:bodyPr>
          <a:lstStyle/>
          <a:p>
            <a:r>
              <a:rPr lang="en-US" sz="4000" dirty="0"/>
              <a:t>Value Focused Selling Roadmap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BA744A-855E-234F-A232-276DF78556EC}"/>
              </a:ext>
            </a:extLst>
          </p:cNvPr>
          <p:cNvSpPr txBox="1"/>
          <p:nvPr/>
        </p:nvSpPr>
        <p:spPr>
          <a:xfrm>
            <a:off x="243191" y="6225702"/>
            <a:ext cx="105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16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CDC3721A-4A90-154B-9F2B-420A90F3E294}"/>
              </a:ext>
            </a:extLst>
          </p:cNvPr>
          <p:cNvSpPr/>
          <p:nvPr/>
        </p:nvSpPr>
        <p:spPr bwMode="auto">
          <a:xfrm>
            <a:off x="2772810" y="4387731"/>
            <a:ext cx="3699640" cy="831165"/>
          </a:xfrm>
          <a:custGeom>
            <a:avLst/>
            <a:gdLst>
              <a:gd name="connsiteX0" fmla="*/ 0 w 2794958"/>
              <a:gd name="connsiteY0" fmla="*/ 931682 h 957561"/>
              <a:gd name="connsiteX1" fmla="*/ 1380226 w 2794958"/>
              <a:gd name="connsiteY1" fmla="*/ 29 h 957561"/>
              <a:gd name="connsiteX2" fmla="*/ 2794958 w 2794958"/>
              <a:gd name="connsiteY2" fmla="*/ 957561 h 95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4958" h="957561">
                <a:moveTo>
                  <a:pt x="0" y="931682"/>
                </a:moveTo>
                <a:cubicBezTo>
                  <a:pt x="457200" y="463699"/>
                  <a:pt x="914400" y="-4284"/>
                  <a:pt x="1380226" y="29"/>
                </a:cubicBezTo>
                <a:cubicBezTo>
                  <a:pt x="1846052" y="4342"/>
                  <a:pt x="2459966" y="799410"/>
                  <a:pt x="2794958" y="957561"/>
                </a:cubicBezTo>
              </a:path>
            </a:pathLst>
          </a:custGeom>
          <a:solidFill>
            <a:srgbClr val="FFFF66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80740FFA-CDBA-674F-B7AE-122663197172}"/>
              </a:ext>
            </a:extLst>
          </p:cNvPr>
          <p:cNvSpPr/>
          <p:nvPr/>
        </p:nvSpPr>
        <p:spPr bwMode="auto">
          <a:xfrm>
            <a:off x="2772810" y="4464085"/>
            <a:ext cx="6212802" cy="754811"/>
          </a:xfrm>
          <a:custGeom>
            <a:avLst/>
            <a:gdLst>
              <a:gd name="connsiteX0" fmla="*/ 0 w 2794958"/>
              <a:gd name="connsiteY0" fmla="*/ 931682 h 957561"/>
              <a:gd name="connsiteX1" fmla="*/ 1380226 w 2794958"/>
              <a:gd name="connsiteY1" fmla="*/ 29 h 957561"/>
              <a:gd name="connsiteX2" fmla="*/ 2794958 w 2794958"/>
              <a:gd name="connsiteY2" fmla="*/ 957561 h 95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4958" h="957561">
                <a:moveTo>
                  <a:pt x="0" y="931682"/>
                </a:moveTo>
                <a:cubicBezTo>
                  <a:pt x="457200" y="463699"/>
                  <a:pt x="914400" y="-4284"/>
                  <a:pt x="1380226" y="29"/>
                </a:cubicBezTo>
                <a:cubicBezTo>
                  <a:pt x="1846052" y="4342"/>
                  <a:pt x="2459966" y="799410"/>
                  <a:pt x="2794958" y="957561"/>
                </a:cubicBezTo>
              </a:path>
            </a:pathLst>
          </a:custGeom>
          <a:solidFill>
            <a:srgbClr val="FF000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76D7DAD0-78F5-164D-AA67-A082811B73F6}"/>
              </a:ext>
            </a:extLst>
          </p:cNvPr>
          <p:cNvSpPr/>
          <p:nvPr/>
        </p:nvSpPr>
        <p:spPr bwMode="auto">
          <a:xfrm>
            <a:off x="5498293" y="4387731"/>
            <a:ext cx="3968068" cy="831165"/>
          </a:xfrm>
          <a:custGeom>
            <a:avLst/>
            <a:gdLst>
              <a:gd name="connsiteX0" fmla="*/ 0 w 2794958"/>
              <a:gd name="connsiteY0" fmla="*/ 931682 h 957561"/>
              <a:gd name="connsiteX1" fmla="*/ 1380226 w 2794958"/>
              <a:gd name="connsiteY1" fmla="*/ 29 h 957561"/>
              <a:gd name="connsiteX2" fmla="*/ 2794958 w 2794958"/>
              <a:gd name="connsiteY2" fmla="*/ 957561 h 95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4958" h="957561">
                <a:moveTo>
                  <a:pt x="0" y="931682"/>
                </a:moveTo>
                <a:cubicBezTo>
                  <a:pt x="457200" y="463699"/>
                  <a:pt x="914400" y="-4284"/>
                  <a:pt x="1380226" y="29"/>
                </a:cubicBezTo>
                <a:cubicBezTo>
                  <a:pt x="1846052" y="4342"/>
                  <a:pt x="2459966" y="799410"/>
                  <a:pt x="2794958" y="957561"/>
                </a:cubicBezTo>
              </a:path>
            </a:pathLst>
          </a:custGeom>
          <a:solidFill>
            <a:schemeClr val="tx2"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30EBB48-67A4-1E40-86EE-38D3B3FD7DFF}"/>
              </a:ext>
            </a:extLst>
          </p:cNvPr>
          <p:cNvCxnSpPr/>
          <p:nvPr/>
        </p:nvCxnSpPr>
        <p:spPr bwMode="auto">
          <a:xfrm flipV="1">
            <a:off x="2717084" y="1353486"/>
            <a:ext cx="0" cy="4876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9A66D9E-C8B8-7147-8CF8-BA067CE7A092}"/>
              </a:ext>
            </a:extLst>
          </p:cNvPr>
          <p:cNvCxnSpPr/>
          <p:nvPr/>
        </p:nvCxnSpPr>
        <p:spPr bwMode="auto">
          <a:xfrm>
            <a:off x="2705582" y="5218896"/>
            <a:ext cx="7924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B8B28A-63B0-D34F-B184-FF2E9E328B98}"/>
              </a:ext>
            </a:extLst>
          </p:cNvPr>
          <p:cNvCxnSpPr/>
          <p:nvPr/>
        </p:nvCxnSpPr>
        <p:spPr bwMode="auto">
          <a:xfrm>
            <a:off x="2705582" y="6216685"/>
            <a:ext cx="628003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B465325-A634-D44D-9F4E-4C1AEB4B3B0F}"/>
              </a:ext>
            </a:extLst>
          </p:cNvPr>
          <p:cNvCxnSpPr/>
          <p:nvPr/>
        </p:nvCxnSpPr>
        <p:spPr bwMode="auto">
          <a:xfrm flipV="1">
            <a:off x="8985612" y="5216567"/>
            <a:ext cx="0" cy="9977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C766CBA-AC65-6243-9B36-0E61CCB6C277}"/>
              </a:ext>
            </a:extLst>
          </p:cNvPr>
          <p:cNvCxnSpPr/>
          <p:nvPr/>
        </p:nvCxnSpPr>
        <p:spPr bwMode="auto">
          <a:xfrm flipV="1">
            <a:off x="8985612" y="1308255"/>
            <a:ext cx="0" cy="3879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A71EC8-2216-7543-B6E7-195DADDFB0F2}"/>
              </a:ext>
            </a:extLst>
          </p:cNvPr>
          <p:cNvCxnSpPr/>
          <p:nvPr/>
        </p:nvCxnSpPr>
        <p:spPr bwMode="auto">
          <a:xfrm flipV="1">
            <a:off x="3959287" y="1339885"/>
            <a:ext cx="0" cy="487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1881EDC-DDCF-E24F-97AE-FB8EE1059595}"/>
              </a:ext>
            </a:extLst>
          </p:cNvPr>
          <p:cNvCxnSpPr/>
          <p:nvPr/>
        </p:nvCxnSpPr>
        <p:spPr bwMode="auto">
          <a:xfrm flipV="1">
            <a:off x="5178487" y="1337556"/>
            <a:ext cx="0" cy="487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0EFC214-2D67-CB41-8141-E9C3F68C905D}"/>
              </a:ext>
            </a:extLst>
          </p:cNvPr>
          <p:cNvCxnSpPr/>
          <p:nvPr/>
        </p:nvCxnSpPr>
        <p:spPr bwMode="auto">
          <a:xfrm flipV="1">
            <a:off x="7770725" y="1339885"/>
            <a:ext cx="0" cy="487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85408E5-5B9E-584C-91A6-327C6DF92F56}"/>
              </a:ext>
            </a:extLst>
          </p:cNvPr>
          <p:cNvCxnSpPr/>
          <p:nvPr/>
        </p:nvCxnSpPr>
        <p:spPr bwMode="auto">
          <a:xfrm flipV="1">
            <a:off x="6472450" y="1337556"/>
            <a:ext cx="0" cy="487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Pentagon 16">
            <a:extLst>
              <a:ext uri="{FF2B5EF4-FFF2-40B4-BE49-F238E27FC236}">
                <a16:creationId xmlns:a16="http://schemas.microsoft.com/office/drawing/2014/main" id="{79D4B482-D37D-584B-AA0C-0AB9902AF588}"/>
              </a:ext>
            </a:extLst>
          </p:cNvPr>
          <p:cNvSpPr/>
          <p:nvPr/>
        </p:nvSpPr>
        <p:spPr bwMode="auto">
          <a:xfrm>
            <a:off x="1638782" y="868854"/>
            <a:ext cx="1134028" cy="484632"/>
          </a:xfrm>
          <a:prstGeom prst="homePlat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solidFill>
                  <a:schemeClr val="bg1"/>
                </a:solidFill>
                <a:cs typeface="ＭＳ Ｐゴシック" charset="-128"/>
              </a:rPr>
              <a:t>Sales Lead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ＭＳ Ｐゴシック" charset="-128"/>
            </a:endParaRPr>
          </a:p>
        </p:txBody>
      </p:sp>
      <p:sp>
        <p:nvSpPr>
          <p:cNvPr id="18" name="Chevron 17">
            <a:extLst>
              <a:ext uri="{FF2B5EF4-FFF2-40B4-BE49-F238E27FC236}">
                <a16:creationId xmlns:a16="http://schemas.microsoft.com/office/drawing/2014/main" id="{491493D6-003F-064E-B102-36E0C22C2003}"/>
              </a:ext>
            </a:extLst>
          </p:cNvPr>
          <p:cNvSpPr/>
          <p:nvPr/>
        </p:nvSpPr>
        <p:spPr bwMode="auto">
          <a:xfrm>
            <a:off x="2737212" y="1494614"/>
            <a:ext cx="1219200" cy="484632"/>
          </a:xfrm>
          <a:prstGeom prst="chevron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ＭＳ Ｐゴシック" charset="-128"/>
                <a:cs typeface="ＭＳ Ｐゴシック" charset="-128"/>
              </a:rPr>
              <a:t>Identify</a:t>
            </a:r>
          </a:p>
        </p:txBody>
      </p:sp>
      <p:sp>
        <p:nvSpPr>
          <p:cNvPr id="19" name="Chevron 18">
            <a:extLst>
              <a:ext uri="{FF2B5EF4-FFF2-40B4-BE49-F238E27FC236}">
                <a16:creationId xmlns:a16="http://schemas.microsoft.com/office/drawing/2014/main" id="{2AD4C65D-9C96-B04E-83AD-5D4A9E79B813}"/>
              </a:ext>
            </a:extLst>
          </p:cNvPr>
          <p:cNvSpPr/>
          <p:nvPr/>
        </p:nvSpPr>
        <p:spPr bwMode="auto">
          <a:xfrm>
            <a:off x="6472450" y="1478684"/>
            <a:ext cx="1293962" cy="484632"/>
          </a:xfrm>
          <a:prstGeom prst="chevron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ＭＳ Ｐゴシック" charset="-128"/>
                <a:cs typeface="ＭＳ Ｐゴシック" charset="-128"/>
              </a:rPr>
              <a:t>Propose</a:t>
            </a:r>
          </a:p>
        </p:txBody>
      </p:sp>
      <p:sp>
        <p:nvSpPr>
          <p:cNvPr id="20" name="Chevron 19">
            <a:extLst>
              <a:ext uri="{FF2B5EF4-FFF2-40B4-BE49-F238E27FC236}">
                <a16:creationId xmlns:a16="http://schemas.microsoft.com/office/drawing/2014/main" id="{CBCC9FA0-DDF7-4440-A6FD-F4A1A4DFE2B9}"/>
              </a:ext>
            </a:extLst>
          </p:cNvPr>
          <p:cNvSpPr/>
          <p:nvPr/>
        </p:nvSpPr>
        <p:spPr bwMode="auto">
          <a:xfrm>
            <a:off x="7766412" y="1481013"/>
            <a:ext cx="1219200" cy="484632"/>
          </a:xfrm>
          <a:prstGeom prst="chevron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cs typeface="ＭＳ Ｐゴシック" charset="-128"/>
              </a:rPr>
              <a:t>Win</a:t>
            </a:r>
            <a:endParaRPr kumimoji="0" lang="en-US" sz="1000" b="1" i="0" u="none" strike="noStrike" cap="none" normalizeH="0" baseline="0" dirty="0">
              <a:ln>
                <a:noFill/>
              </a:ln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id="{B7D8E12A-071A-364F-A5D2-CEA112D7D97A}"/>
              </a:ext>
            </a:extLst>
          </p:cNvPr>
          <p:cNvSpPr/>
          <p:nvPr/>
        </p:nvSpPr>
        <p:spPr bwMode="auto">
          <a:xfrm>
            <a:off x="8985612" y="1494614"/>
            <a:ext cx="1219200" cy="484632"/>
          </a:xfrm>
          <a:prstGeom prst="chevron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solidFill>
                  <a:schemeClr val="bg1"/>
                </a:solidFill>
                <a:cs typeface="ＭＳ Ｐゴシック" charset="-128"/>
              </a:rPr>
              <a:t>Close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Chevron 21">
            <a:extLst>
              <a:ext uri="{FF2B5EF4-FFF2-40B4-BE49-F238E27FC236}">
                <a16:creationId xmlns:a16="http://schemas.microsoft.com/office/drawing/2014/main" id="{F60B4210-030B-7B46-A15B-324CF2F5344C}"/>
              </a:ext>
            </a:extLst>
          </p:cNvPr>
          <p:cNvSpPr/>
          <p:nvPr/>
        </p:nvSpPr>
        <p:spPr bwMode="auto">
          <a:xfrm>
            <a:off x="3959287" y="1494614"/>
            <a:ext cx="1219200" cy="484632"/>
          </a:xfrm>
          <a:prstGeom prst="chevron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cs typeface="ＭＳ Ｐゴシック" charset="-128"/>
              </a:rPr>
              <a:t>Qualify</a:t>
            </a:r>
            <a:endParaRPr kumimoji="0" lang="en-US" sz="1000" b="1" i="0" u="none" strike="noStrike" cap="none" normalizeH="0" baseline="0" dirty="0">
              <a:ln>
                <a:noFill/>
              </a:ln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Chevron 22">
            <a:extLst>
              <a:ext uri="{FF2B5EF4-FFF2-40B4-BE49-F238E27FC236}">
                <a16:creationId xmlns:a16="http://schemas.microsoft.com/office/drawing/2014/main" id="{BA5D6024-AD3B-404C-A0F1-721F3BF0A6B6}"/>
              </a:ext>
            </a:extLst>
          </p:cNvPr>
          <p:cNvSpPr/>
          <p:nvPr/>
        </p:nvSpPr>
        <p:spPr bwMode="auto">
          <a:xfrm>
            <a:off x="5175612" y="1489409"/>
            <a:ext cx="1295400" cy="484632"/>
          </a:xfrm>
          <a:prstGeom prst="chevron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cs typeface="ＭＳ Ｐゴシック" charset="-128"/>
              </a:rPr>
              <a:t>Solve</a:t>
            </a:r>
            <a:endParaRPr kumimoji="0" lang="en-US" sz="1000" b="1" i="0" u="none" strike="noStrike" cap="none" normalizeH="0" baseline="0" dirty="0">
              <a:ln>
                <a:noFill/>
              </a:ln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Chevron 23">
            <a:extLst>
              <a:ext uri="{FF2B5EF4-FFF2-40B4-BE49-F238E27FC236}">
                <a16:creationId xmlns:a16="http://schemas.microsoft.com/office/drawing/2014/main" id="{041AFA44-D258-7143-8F53-BF1DD6E39E12}"/>
              </a:ext>
            </a:extLst>
          </p:cNvPr>
          <p:cNvSpPr/>
          <p:nvPr/>
        </p:nvSpPr>
        <p:spPr bwMode="auto">
          <a:xfrm>
            <a:off x="2737212" y="1492285"/>
            <a:ext cx="1219200" cy="484632"/>
          </a:xfrm>
          <a:prstGeom prst="chevron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Identify</a:t>
            </a:r>
          </a:p>
        </p:txBody>
      </p:sp>
      <p:sp>
        <p:nvSpPr>
          <p:cNvPr id="25" name="Chevron 24">
            <a:extLst>
              <a:ext uri="{FF2B5EF4-FFF2-40B4-BE49-F238E27FC236}">
                <a16:creationId xmlns:a16="http://schemas.microsoft.com/office/drawing/2014/main" id="{9CDF83B2-8404-884C-B67B-D808B6F9AD83}"/>
              </a:ext>
            </a:extLst>
          </p:cNvPr>
          <p:cNvSpPr/>
          <p:nvPr/>
        </p:nvSpPr>
        <p:spPr bwMode="auto">
          <a:xfrm>
            <a:off x="6472450" y="1476355"/>
            <a:ext cx="1293962" cy="484632"/>
          </a:xfrm>
          <a:prstGeom prst="chevron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solidFill>
                  <a:schemeClr val="bg1"/>
                </a:solidFill>
                <a:ea typeface="ＭＳ Ｐゴシック" charset="-128"/>
                <a:cs typeface="ＭＳ Ｐゴシック" charset="-128"/>
              </a:rPr>
              <a:t>Customer Validation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" name="Chevron 25">
            <a:extLst>
              <a:ext uri="{FF2B5EF4-FFF2-40B4-BE49-F238E27FC236}">
                <a16:creationId xmlns:a16="http://schemas.microsoft.com/office/drawing/2014/main" id="{9A330906-51C0-5644-9CC1-834CE058E33A}"/>
              </a:ext>
            </a:extLst>
          </p:cNvPr>
          <p:cNvSpPr/>
          <p:nvPr/>
        </p:nvSpPr>
        <p:spPr bwMode="auto">
          <a:xfrm>
            <a:off x="7766412" y="1478684"/>
            <a:ext cx="1219200" cy="484632"/>
          </a:xfrm>
          <a:prstGeom prst="chevron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solidFill>
                  <a:schemeClr val="bg1"/>
                </a:solidFill>
                <a:cs typeface="ＭＳ Ｐゴシック" charset="-128"/>
              </a:rPr>
              <a:t>Win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Chevron 26">
            <a:extLst>
              <a:ext uri="{FF2B5EF4-FFF2-40B4-BE49-F238E27FC236}">
                <a16:creationId xmlns:a16="http://schemas.microsoft.com/office/drawing/2014/main" id="{B4463C3A-D905-1342-AC7C-59A4B6AF859F}"/>
              </a:ext>
            </a:extLst>
          </p:cNvPr>
          <p:cNvSpPr/>
          <p:nvPr/>
        </p:nvSpPr>
        <p:spPr bwMode="auto">
          <a:xfrm>
            <a:off x="3959287" y="1492285"/>
            <a:ext cx="1219200" cy="484632"/>
          </a:xfrm>
          <a:prstGeom prst="chevron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solidFill>
                  <a:schemeClr val="bg1"/>
                </a:solidFill>
                <a:cs typeface="ＭＳ Ｐゴシック" charset="-128"/>
              </a:rPr>
              <a:t>Qualified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hevron 27">
            <a:extLst>
              <a:ext uri="{FF2B5EF4-FFF2-40B4-BE49-F238E27FC236}">
                <a16:creationId xmlns:a16="http://schemas.microsoft.com/office/drawing/2014/main" id="{A23A0F51-F691-BE46-9732-837D0700175F}"/>
              </a:ext>
            </a:extLst>
          </p:cNvPr>
          <p:cNvSpPr/>
          <p:nvPr/>
        </p:nvSpPr>
        <p:spPr bwMode="auto">
          <a:xfrm>
            <a:off x="5175612" y="1487080"/>
            <a:ext cx="1295400" cy="484632"/>
          </a:xfrm>
          <a:prstGeom prst="chevron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>
                <a:solidFill>
                  <a:schemeClr val="bg1"/>
                </a:solidFill>
                <a:cs typeface="ＭＳ Ｐゴシック" charset="-128"/>
              </a:rPr>
              <a:t>Solution Generation</a:t>
            </a:r>
            <a:endParaRPr kumimoji="0" lang="en-US" sz="9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" name="Chevron 28">
            <a:extLst>
              <a:ext uri="{FF2B5EF4-FFF2-40B4-BE49-F238E27FC236}">
                <a16:creationId xmlns:a16="http://schemas.microsoft.com/office/drawing/2014/main" id="{9F0B2165-893F-8B40-9C1F-E18C0898EF57}"/>
              </a:ext>
            </a:extLst>
          </p:cNvPr>
          <p:cNvSpPr/>
          <p:nvPr/>
        </p:nvSpPr>
        <p:spPr bwMode="auto">
          <a:xfrm>
            <a:off x="9107848" y="5392124"/>
            <a:ext cx="1310525" cy="537406"/>
          </a:xfrm>
          <a:prstGeom prst="chevron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solidFill>
                  <a:schemeClr val="bg1"/>
                </a:solidFill>
                <a:cs typeface="ＭＳ Ｐゴシック" charset="-128"/>
              </a:rPr>
              <a:t>Deliver The Promise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16D95E-F8EB-F848-A1A3-447B400F0F44}"/>
              </a:ext>
            </a:extLst>
          </p:cNvPr>
          <p:cNvSpPr/>
          <p:nvPr/>
        </p:nvSpPr>
        <p:spPr bwMode="auto">
          <a:xfrm>
            <a:off x="1622966" y="1499589"/>
            <a:ext cx="994223" cy="53561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Stage  Of Opportunity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4495C43-833D-9E49-8FC4-C2595508C27D}"/>
              </a:ext>
            </a:extLst>
          </p:cNvPr>
          <p:cNvSpPr/>
          <p:nvPr/>
        </p:nvSpPr>
        <p:spPr bwMode="auto">
          <a:xfrm>
            <a:off x="1598525" y="5302285"/>
            <a:ext cx="994223" cy="82790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Ready To Advance?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A270F1C-2A8C-0B41-A2E3-B3C44DE483AB}"/>
              </a:ext>
            </a:extLst>
          </p:cNvPr>
          <p:cNvSpPr/>
          <p:nvPr/>
        </p:nvSpPr>
        <p:spPr bwMode="auto">
          <a:xfrm>
            <a:off x="1630874" y="2101885"/>
            <a:ext cx="994223" cy="53561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Business Purpose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91E9BF6-8C0D-F440-8A81-37DB786EB177}"/>
              </a:ext>
            </a:extLst>
          </p:cNvPr>
          <p:cNvSpPr/>
          <p:nvPr/>
        </p:nvSpPr>
        <p:spPr bwMode="auto">
          <a:xfrm>
            <a:off x="1638782" y="2711486"/>
            <a:ext cx="994223" cy="24206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Potential Opportunity Milestones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6C4EADA-3717-324B-8161-76E047A59937}"/>
              </a:ext>
            </a:extLst>
          </p:cNvPr>
          <p:cNvSpPr txBox="1"/>
          <p:nvPr/>
        </p:nvSpPr>
        <p:spPr>
          <a:xfrm>
            <a:off x="2737212" y="5323046"/>
            <a:ext cx="1219200" cy="7848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/>
              <a:t>Qualification:</a:t>
            </a:r>
          </a:p>
          <a:p>
            <a:pPr algn="ctr"/>
            <a:r>
              <a:rPr lang="en-US" sz="900" b="1" dirty="0"/>
              <a:t>Do We Want To Compete For This Customer’s Business?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CB1153-AD64-2746-BB54-E14B8919981D}"/>
              </a:ext>
            </a:extLst>
          </p:cNvPr>
          <p:cNvSpPr txBox="1"/>
          <p:nvPr/>
        </p:nvSpPr>
        <p:spPr>
          <a:xfrm>
            <a:off x="5143981" y="5323046"/>
            <a:ext cx="1365849" cy="7848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/>
              <a:t>Positioning:</a:t>
            </a:r>
          </a:p>
          <a:p>
            <a:pPr algn="ctr"/>
            <a:r>
              <a:rPr lang="en-US" sz="900" b="1" dirty="0"/>
              <a:t>Can We Effectively Compete With Our Solutions &amp; Win This Business?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94B01BA-A024-A44F-9786-9F9F20D7736E}"/>
              </a:ext>
            </a:extLst>
          </p:cNvPr>
          <p:cNvSpPr txBox="1"/>
          <p:nvPr/>
        </p:nvSpPr>
        <p:spPr>
          <a:xfrm>
            <a:off x="6509830" y="5323046"/>
            <a:ext cx="1219200" cy="7848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/>
              <a:t>Differentiation:</a:t>
            </a:r>
          </a:p>
          <a:p>
            <a:pPr algn="ctr"/>
            <a:r>
              <a:rPr lang="en-US" sz="900" b="1" dirty="0"/>
              <a:t>Can We Meet &amp; Exceed The Value Expectations Of This Customer?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C396232-8188-9744-AEDB-A5C961DCD6E1}"/>
              </a:ext>
            </a:extLst>
          </p:cNvPr>
          <p:cNvSpPr txBox="1"/>
          <p:nvPr/>
        </p:nvSpPr>
        <p:spPr>
          <a:xfrm>
            <a:off x="7770725" y="5323046"/>
            <a:ext cx="1219200" cy="7848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/>
              <a:t>Negotiation:</a:t>
            </a:r>
          </a:p>
          <a:p>
            <a:pPr algn="ctr"/>
            <a:r>
              <a:rPr lang="en-US" sz="900" b="1" dirty="0"/>
              <a:t>Can We Reach A “Win/Win” Agreement With This Customer?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E563376-330B-2945-A2AA-EEC79EAB5970}"/>
              </a:ext>
            </a:extLst>
          </p:cNvPr>
          <p:cNvSpPr txBox="1"/>
          <p:nvPr/>
        </p:nvSpPr>
        <p:spPr>
          <a:xfrm>
            <a:off x="3965038" y="5253796"/>
            <a:ext cx="121920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/>
              <a:t>Alignment:</a:t>
            </a:r>
          </a:p>
          <a:p>
            <a:pPr algn="ctr"/>
            <a:r>
              <a:rPr lang="en-US" sz="900" b="1" dirty="0"/>
              <a:t>Will Our Resources And Relationship Allow Us To Win This Business?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0464D68-F852-514D-8326-73713A3D06FB}"/>
              </a:ext>
            </a:extLst>
          </p:cNvPr>
          <p:cNvSpPr/>
          <p:nvPr/>
        </p:nvSpPr>
        <p:spPr bwMode="auto">
          <a:xfrm>
            <a:off x="5348485" y="2101885"/>
            <a:ext cx="994223" cy="5356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effectLst/>
                <a:cs typeface="ＭＳ Ｐゴシック" charset="-128"/>
              </a:rPr>
              <a:t>Build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1" dirty="0">
              <a:cs typeface="ＭＳ Ｐゴシック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effectLst/>
                <a:cs typeface="ＭＳ Ｐゴシック" charset="-128"/>
              </a:rPr>
              <a:t>Solution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2318246-D660-A745-8037-5B9339539E46}"/>
              </a:ext>
            </a:extLst>
          </p:cNvPr>
          <p:cNvSpPr/>
          <p:nvPr/>
        </p:nvSpPr>
        <p:spPr bwMode="auto">
          <a:xfrm>
            <a:off x="6622318" y="2101885"/>
            <a:ext cx="994223" cy="5356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effectLst/>
                <a:cs typeface="ＭＳ Ｐゴシック" charset="-128"/>
              </a:rPr>
              <a:t>Prove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>
                <a:cs typeface="ＭＳ Ｐゴシック" charset="-128"/>
              </a:rPr>
              <a:t>Value Of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effectLst/>
                <a:cs typeface="ＭＳ Ｐゴシック" charset="-128"/>
              </a:rPr>
              <a:t>Solution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CCF4E17-00F0-BA45-8434-758CCAC63017}"/>
              </a:ext>
            </a:extLst>
          </p:cNvPr>
          <p:cNvSpPr/>
          <p:nvPr/>
        </p:nvSpPr>
        <p:spPr bwMode="auto">
          <a:xfrm>
            <a:off x="7883213" y="2101885"/>
            <a:ext cx="994223" cy="5356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ＭＳ Ｐゴシック" charset="-128"/>
                <a:cs typeface="ＭＳ Ｐゴシック" charset="-128"/>
              </a:rPr>
              <a:t>Secure Customer Commitment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161425A-7E6B-8B4C-87F3-EE077DF46672}"/>
              </a:ext>
            </a:extLst>
          </p:cNvPr>
          <p:cNvSpPr/>
          <p:nvPr/>
        </p:nvSpPr>
        <p:spPr bwMode="auto">
          <a:xfrm>
            <a:off x="9093471" y="2101885"/>
            <a:ext cx="994223" cy="5356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ＭＳ Ｐゴシック" charset="-128"/>
                <a:cs typeface="ＭＳ Ｐゴシック" charset="-128"/>
              </a:rPr>
              <a:t>Finalize Customer Agreement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ED93E4-8517-9F4A-B4E4-B7CBD0729B5D}"/>
              </a:ext>
            </a:extLst>
          </p:cNvPr>
          <p:cNvSpPr/>
          <p:nvPr/>
        </p:nvSpPr>
        <p:spPr bwMode="auto">
          <a:xfrm>
            <a:off x="2849700" y="2101885"/>
            <a:ext cx="994223" cy="5356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ＭＳ Ｐゴシック" charset="-128"/>
                <a:cs typeface="ＭＳ Ｐゴシック" charset="-128"/>
              </a:rPr>
              <a:t>Identify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ＭＳ Ｐゴシック" charset="-128"/>
                <a:cs typeface="ＭＳ Ｐゴシック" charset="-128"/>
              </a:rPr>
              <a:t>New Opportunity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C552C12-6AEF-934F-9145-08F37DB2CAF8}"/>
              </a:ext>
            </a:extLst>
          </p:cNvPr>
          <p:cNvSpPr/>
          <p:nvPr/>
        </p:nvSpPr>
        <p:spPr bwMode="auto">
          <a:xfrm>
            <a:off x="4077526" y="2101885"/>
            <a:ext cx="994223" cy="5356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effectLst/>
                <a:cs typeface="ＭＳ Ｐゴシック" charset="-128"/>
              </a:rPr>
              <a:t>Qualify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="1" dirty="0">
                <a:cs typeface="ＭＳ Ｐゴシック" charset="-128"/>
              </a:rPr>
              <a:t>Fit Of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effectLst/>
                <a:cs typeface="ＭＳ Ｐゴシック" charset="-128"/>
              </a:rPr>
              <a:t>Opportunity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D3FEB30D-595F-4041-AAD5-7F6854484786}"/>
              </a:ext>
            </a:extLst>
          </p:cNvPr>
          <p:cNvSpPr txBox="1">
            <a:spLocks/>
          </p:cNvSpPr>
          <p:nvPr/>
        </p:nvSpPr>
        <p:spPr>
          <a:xfrm>
            <a:off x="2707737" y="2712262"/>
            <a:ext cx="1257301" cy="2125635"/>
          </a:xfrm>
          <a:prstGeom prst="rect">
            <a:avLst/>
          </a:prstGeom>
        </p:spPr>
        <p:txBody>
          <a:bodyPr/>
          <a:lstStyle/>
          <a:p>
            <a:pPr marL="346075" marR="0" lvl="0" indent="-346075" algn="l" defTabSz="914400" rtl="0" eaLnBrk="0" fontAlgn="base" latinLnBrk="0" hangingPunct="0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buClrTx/>
              <a:buSzPct val="135000"/>
              <a:buFont typeface="Wingdings" pitchFamily="2" charset="2"/>
              <a:buChar char="q"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Engage With Customer &amp; Discuss Their Initiatives &amp; Priorities</a:t>
            </a:r>
          </a:p>
          <a:p>
            <a:pPr marL="346075" marR="0" lvl="0" indent="-346075" algn="l" defTabSz="914400" rtl="0" eaLnBrk="0" fontAlgn="base" latinLnBrk="0" hangingPunct="0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buClrTx/>
              <a:buSzPct val="135000"/>
              <a:buFont typeface="Wingdings" pitchFamily="2" charset="2"/>
              <a:buChar char="q"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Determine What Is Important To This Customer</a:t>
            </a:r>
          </a:p>
          <a:p>
            <a:pPr marL="346075" marR="0" lvl="0" indent="-346075" algn="l" defTabSz="914400" rtl="0" eaLnBrk="0" fontAlgn="base" latinLnBrk="0" hangingPunct="0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buClrTx/>
              <a:buSzPct val="135000"/>
              <a:buFont typeface="Wingdings" pitchFamily="2" charset="2"/>
              <a:buChar char="q"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Understand Customers Decision Team, Criteria, Process</a:t>
            </a:r>
          </a:p>
          <a:p>
            <a:pPr marL="346075" marR="0" lvl="0" indent="-346075" algn="l" defTabSz="914400" rtl="0" eaLnBrk="0" fontAlgn="base" latinLnBrk="0" hangingPunct="0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buClrTx/>
              <a:buSzPct val="135000"/>
              <a:buFont typeface="Wingdings" pitchFamily="2" charset="2"/>
              <a:buChar char="q"/>
              <a:tabLst/>
              <a:defRPr/>
            </a:pPr>
            <a:r>
              <a:rPr kumimoji="0" lang="en-US" sz="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Determine </a:t>
            </a:r>
            <a:r>
              <a:rPr lang="en-US" sz="800" kern="0" dirty="0">
                <a:latin typeface="Arial" pitchFamily="34" charset="0"/>
                <a:cs typeface="Arial" pitchFamily="34" charset="0"/>
              </a:rPr>
              <a:t>Alternatives &amp; Why you are better per customer</a:t>
            </a:r>
            <a:endParaRPr kumimoji="0" lang="en-US" sz="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6075" marR="0" lvl="0" indent="-346075" algn="l" defTabSz="914400" rtl="0" eaLnBrk="0" fontAlgn="base" latinLnBrk="0" hangingPunct="0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buClrTx/>
              <a:buSzPct val="135000"/>
              <a:buFont typeface="Wingdings" pitchFamily="2" charset="2"/>
              <a:buChar char="q"/>
              <a:tabLst/>
              <a:defRPr/>
            </a:pPr>
            <a:endParaRPr kumimoji="0" lang="en-US" sz="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D6A4D-DE48-3947-A5CD-928D507FDE65}"/>
              </a:ext>
            </a:extLst>
          </p:cNvPr>
          <p:cNvSpPr txBox="1">
            <a:spLocks/>
          </p:cNvSpPr>
          <p:nvPr/>
        </p:nvSpPr>
        <p:spPr bwMode="auto">
          <a:xfrm>
            <a:off x="3965038" y="2712262"/>
            <a:ext cx="1213449" cy="223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Confirm Customer Commitment To This Opportunity</a:t>
            </a:r>
          </a:p>
          <a:p>
            <a:pPr>
              <a:buSzPct val="135000"/>
              <a:buFont typeface="Wingdings" pitchFamily="2" charset="2"/>
              <a:buChar char="q"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Assemble &amp; Align The  Account Team</a:t>
            </a:r>
          </a:p>
          <a:p>
            <a:pPr>
              <a:buSzPct val="135000"/>
              <a:buFont typeface="Wingdings" pitchFamily="2" charset="2"/>
              <a:buChar char="q"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Understand How This Customer Defines Value</a:t>
            </a:r>
          </a:p>
          <a:p>
            <a:pPr>
              <a:buSzPct val="135000"/>
              <a:buFont typeface="Wingdings" pitchFamily="2" charset="2"/>
              <a:buChar char="q"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Assess Customer Requirements For Fit With  Solutions</a:t>
            </a:r>
          </a:p>
          <a:p>
            <a:pPr>
              <a:buSzPct val="135000"/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13A0049B-E7C0-0C47-B028-3906796F4167}"/>
              </a:ext>
            </a:extLst>
          </p:cNvPr>
          <p:cNvSpPr txBox="1">
            <a:spLocks/>
          </p:cNvSpPr>
          <p:nvPr/>
        </p:nvSpPr>
        <p:spPr bwMode="auto">
          <a:xfrm>
            <a:off x="5205458" y="2712262"/>
            <a:ext cx="1257301" cy="2214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Discover Drivers, Objectives &amp; Challenges For This Opportunity</a:t>
            </a:r>
          </a:p>
          <a:p>
            <a:pPr>
              <a:buSzPct val="135000"/>
              <a:buFont typeface="Wingdings" pitchFamily="2" charset="2"/>
              <a:buChar char="q"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Position  Solution Value With Customer</a:t>
            </a:r>
          </a:p>
          <a:p>
            <a:pPr>
              <a:buSzPct val="135000"/>
              <a:buFont typeface="Wingdings" pitchFamily="2" charset="2"/>
              <a:buChar char="q"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Build Initial Customer – Specific Value Proposition</a:t>
            </a:r>
          </a:p>
          <a:p>
            <a:pPr>
              <a:buSzPct val="135000"/>
              <a:buFont typeface="Wingdings" pitchFamily="2" charset="2"/>
              <a:buChar char="q"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Develop Customer Executive Sponsor</a:t>
            </a:r>
          </a:p>
          <a:p>
            <a:pPr marL="0" indent="0">
              <a:buFontTx/>
              <a:buNone/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57AD3647-8DC4-B641-A414-26F5FB3870CF}"/>
              </a:ext>
            </a:extLst>
          </p:cNvPr>
          <p:cNvSpPr txBox="1">
            <a:spLocks/>
          </p:cNvSpPr>
          <p:nvPr/>
        </p:nvSpPr>
        <p:spPr bwMode="auto">
          <a:xfrm>
            <a:off x="6490780" y="2712262"/>
            <a:ext cx="1257301" cy="212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Confirm  Solution Fit &amp; Differentiate Solution Value</a:t>
            </a:r>
          </a:p>
          <a:p>
            <a:pPr>
              <a:buSzPct val="135000"/>
              <a:buFont typeface="Wingdings" pitchFamily="2" charset="2"/>
              <a:buChar char="q"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Validate  Customer – Specific Value Proposition With Customer</a:t>
            </a:r>
          </a:p>
          <a:p>
            <a:pPr>
              <a:buSzPct val="135000"/>
              <a:buFont typeface="Wingdings" pitchFamily="2" charset="2"/>
              <a:buChar char="q"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Provide &amp; Verify References</a:t>
            </a:r>
          </a:p>
          <a:p>
            <a:pPr>
              <a:buSzPct val="135000"/>
              <a:buFont typeface="Wingdings" pitchFamily="2" charset="2"/>
              <a:buChar char="q"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Finalize/Submit  Proposal To Customer</a:t>
            </a:r>
          </a:p>
          <a:p>
            <a:pPr marL="0" indent="0">
              <a:buSzPct val="135000"/>
              <a:buFontTx/>
              <a:buNone/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4040DE95-C663-7349-A84E-D3423F56521F}"/>
              </a:ext>
            </a:extLst>
          </p:cNvPr>
          <p:cNvSpPr txBox="1">
            <a:spLocks/>
          </p:cNvSpPr>
          <p:nvPr/>
        </p:nvSpPr>
        <p:spPr bwMode="auto">
          <a:xfrm>
            <a:off x="7751673" y="2712262"/>
            <a:ext cx="1257301" cy="1618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Engage With Customer Executive Sponsor</a:t>
            </a:r>
          </a:p>
          <a:p>
            <a:pPr>
              <a:buSzPct val="135000"/>
              <a:buFont typeface="Wingdings" pitchFamily="2" charset="2"/>
              <a:buChar char="q"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Validate ’s Winning Position</a:t>
            </a:r>
          </a:p>
          <a:p>
            <a:pPr>
              <a:buSzPct val="135000"/>
              <a:buFont typeface="Wingdings" pitchFamily="2" charset="2"/>
              <a:buChar char="q"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Confirm Selection With Customer</a:t>
            </a:r>
          </a:p>
          <a:p>
            <a:pPr>
              <a:buSzPct val="135000"/>
              <a:buFont typeface="Wingdings" pitchFamily="2" charset="2"/>
              <a:buChar char="q"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Negotiate Terms &amp; Conditions</a:t>
            </a:r>
          </a:p>
          <a:p>
            <a:pPr marL="0" indent="0">
              <a:buFontTx/>
              <a:buNone/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65258C0F-98FD-9F45-A08E-33FBF6F7FDAA}"/>
              </a:ext>
            </a:extLst>
          </p:cNvPr>
          <p:cNvSpPr txBox="1">
            <a:spLocks/>
          </p:cNvSpPr>
          <p:nvPr/>
        </p:nvSpPr>
        <p:spPr bwMode="auto">
          <a:xfrm>
            <a:off x="9093471" y="2712262"/>
            <a:ext cx="1310525" cy="1865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Execute Agreement Between  &amp; Customer</a:t>
            </a:r>
          </a:p>
          <a:p>
            <a:pPr>
              <a:buSzPct val="135000"/>
              <a:buFont typeface="Wingdings" pitchFamily="2" charset="2"/>
              <a:buChar char="q"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Schedule  Account Team Execution Meeting</a:t>
            </a:r>
          </a:p>
          <a:p>
            <a:pPr>
              <a:buSzPct val="135000"/>
              <a:buFont typeface="Wingdings" pitchFamily="2" charset="2"/>
              <a:buChar char="q"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buSzPct val="135000"/>
              <a:buFont typeface="Wingdings" pitchFamily="2" charset="2"/>
              <a:buChar char="q"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Ensure Customer Perspectives &amp; Needs Are Understood &amp; Meet</a:t>
            </a:r>
          </a:p>
          <a:p>
            <a:pPr marL="0" indent="0">
              <a:buSzPct val="135000"/>
              <a:buFontTx/>
              <a:buNone/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103BA36-B4C0-5E41-A1FE-D8F3515DA29C}"/>
              </a:ext>
            </a:extLst>
          </p:cNvPr>
          <p:cNvSpPr/>
          <p:nvPr/>
        </p:nvSpPr>
        <p:spPr bwMode="auto">
          <a:xfrm>
            <a:off x="3956412" y="768485"/>
            <a:ext cx="5029200" cy="53561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STAGES OF THE  ROADMAP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9E50B9B-90E4-D14A-9B61-4DD27036D821}"/>
              </a:ext>
            </a:extLst>
          </p:cNvPr>
          <p:cNvSpPr/>
          <p:nvPr/>
        </p:nvSpPr>
        <p:spPr bwMode="auto">
          <a:xfrm>
            <a:off x="2431179" y="6349374"/>
            <a:ext cx="238318" cy="218302"/>
          </a:xfrm>
          <a:prstGeom prst="rect">
            <a:avLst/>
          </a:prstGeom>
          <a:solidFill>
            <a:srgbClr val="FFFF0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858BF7D-0231-0D49-BD56-8811CF7B8EB9}"/>
              </a:ext>
            </a:extLst>
          </p:cNvPr>
          <p:cNvSpPr txBox="1"/>
          <p:nvPr/>
        </p:nvSpPr>
        <p:spPr>
          <a:xfrm>
            <a:off x="2711333" y="6324748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Find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5264ECF-86BD-844E-8B33-C452D5552E11}"/>
              </a:ext>
            </a:extLst>
          </p:cNvPr>
          <p:cNvSpPr/>
          <p:nvPr/>
        </p:nvSpPr>
        <p:spPr bwMode="auto">
          <a:xfrm>
            <a:off x="3817524" y="6363333"/>
            <a:ext cx="238318" cy="218302"/>
          </a:xfrm>
          <a:prstGeom prst="rect">
            <a:avLst/>
          </a:prstGeom>
          <a:solidFill>
            <a:srgbClr val="FF0000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6133665-EA12-0D4D-B700-1594D60C0D94}"/>
              </a:ext>
            </a:extLst>
          </p:cNvPr>
          <p:cNvSpPr txBox="1"/>
          <p:nvPr/>
        </p:nvSpPr>
        <p:spPr>
          <a:xfrm>
            <a:off x="4077526" y="6335414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Attract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DEE5B2C-C588-BA46-B0E6-AE941FF184F3}"/>
              </a:ext>
            </a:extLst>
          </p:cNvPr>
          <p:cNvSpPr/>
          <p:nvPr/>
        </p:nvSpPr>
        <p:spPr bwMode="auto">
          <a:xfrm>
            <a:off x="5259975" y="6378663"/>
            <a:ext cx="238318" cy="218302"/>
          </a:xfrm>
          <a:prstGeom prst="rect">
            <a:avLst/>
          </a:prstGeom>
          <a:solidFill>
            <a:schemeClr val="tx2"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298C8BE-9256-F049-B9C7-72BEEA7BDE71}"/>
              </a:ext>
            </a:extLst>
          </p:cNvPr>
          <p:cNvSpPr txBox="1"/>
          <p:nvPr/>
        </p:nvSpPr>
        <p:spPr>
          <a:xfrm>
            <a:off x="5498293" y="6364704"/>
            <a:ext cx="420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Win</a:t>
            </a:r>
          </a:p>
        </p:txBody>
      </p:sp>
    </p:spTree>
    <p:extLst>
      <p:ext uri="{BB962C8B-B14F-4D97-AF65-F5344CB8AC3E}">
        <p14:creationId xmlns:p14="http://schemas.microsoft.com/office/powerpoint/2010/main" val="3623831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985</Words>
  <Application>Microsoft Macintosh PowerPoint</Application>
  <PresentationFormat>Widescreen</PresentationFormat>
  <Paragraphs>237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Wingdings</vt:lpstr>
      <vt:lpstr>Office Theme</vt:lpstr>
      <vt:lpstr>Breakthrough Thinking™ Innovation Process- Overview</vt:lpstr>
      <vt:lpstr>Assignment- 1 Day</vt:lpstr>
      <vt:lpstr>Critical Reduction &amp; MVS- 2 Days</vt:lpstr>
      <vt:lpstr>Prototyping and Alpha Testing -16 weeks</vt:lpstr>
      <vt:lpstr>Business Case</vt:lpstr>
      <vt:lpstr>Field Trials &amp; Critical Fixes- 5 to 7 weeks</vt:lpstr>
      <vt:lpstr>Launching- 1 to 3 weeks</vt:lpstr>
      <vt:lpstr>Value Focused Selling- Positioning Questions</vt:lpstr>
      <vt:lpstr>Value Focused Selling Roadmap</vt:lpstr>
      <vt:lpstr>Iteration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Breakthrough Thinking™ Innovation Process Overview</dc:title>
  <dc:creator>Microsoft Office User</dc:creator>
  <cp:lastModifiedBy>Microsoft Office User</cp:lastModifiedBy>
  <cp:revision>32</cp:revision>
  <dcterms:created xsi:type="dcterms:W3CDTF">2022-05-10T14:22:03Z</dcterms:created>
  <dcterms:modified xsi:type="dcterms:W3CDTF">2022-05-15T17:46:08Z</dcterms:modified>
</cp:coreProperties>
</file>